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80" r:id="rId2"/>
    <p:sldId id="279" r:id="rId3"/>
    <p:sldId id="270" r:id="rId4"/>
    <p:sldId id="256" r:id="rId5"/>
    <p:sldId id="257" r:id="rId6"/>
    <p:sldId id="275" r:id="rId7"/>
    <p:sldId id="274" r:id="rId8"/>
    <p:sldId id="272" r:id="rId9"/>
    <p:sldId id="266" r:id="rId10"/>
    <p:sldId id="267" r:id="rId11"/>
    <p:sldId id="268" r:id="rId12"/>
    <p:sldId id="269" r:id="rId13"/>
    <p:sldId id="265" r:id="rId14"/>
    <p:sldId id="271" r:id="rId15"/>
    <p:sldId id="277" r:id="rId16"/>
    <p:sldId id="259" r:id="rId17"/>
    <p:sldId id="260" r:id="rId18"/>
    <p:sldId id="261" r:id="rId19"/>
    <p:sldId id="262" r:id="rId20"/>
    <p:sldId id="263" r:id="rId21"/>
    <p:sldId id="273" r:id="rId22"/>
    <p:sldId id="278" r:id="rId23"/>
    <p:sldId id="264" r:id="rId24"/>
    <p:sldId id="27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6" autoAdjust="0"/>
    <p:restoredTop sz="94660"/>
  </p:normalViewPr>
  <p:slideViewPr>
    <p:cSldViewPr snapToGrid="0">
      <p:cViewPr varScale="1">
        <p:scale>
          <a:sx n="86" d="100"/>
          <a:sy n="86" d="100"/>
        </p:scale>
        <p:origin x="55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BB98D1-7F4E-4F23-93D1-46182D8C730C}" type="datetimeFigureOut">
              <a:rPr lang="en-US" smtClean="0"/>
              <a:t>11/15/2021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A11BC8-D2BE-4C0E-B64E-268AA55147D7}" type="slidenum">
              <a:rPr lang="en-US" smtClean="0"/>
              <a:t>‹#›</a:t>
            </a:fld>
            <a:endParaRPr lang="en-US"/>
          </a:p>
        </p:txBody>
      </p:sp>
    </p:spTree>
    <p:extLst>
      <p:ext uri="{BB962C8B-B14F-4D97-AF65-F5344CB8AC3E}">
        <p14:creationId xmlns:p14="http://schemas.microsoft.com/office/powerpoint/2010/main" val="2506476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our topic for the evening.  The ICAN treaty banning nuclear weapons that just came into effect this year.    </a:t>
            </a:r>
          </a:p>
        </p:txBody>
      </p:sp>
      <p:sp>
        <p:nvSpPr>
          <p:cNvPr id="4" name="Slide Number Placeholder 3"/>
          <p:cNvSpPr>
            <a:spLocks noGrp="1"/>
          </p:cNvSpPr>
          <p:nvPr>
            <p:ph type="sldNum" sz="quarter" idx="5"/>
          </p:nvPr>
        </p:nvSpPr>
        <p:spPr/>
        <p:txBody>
          <a:bodyPr/>
          <a:lstStyle/>
          <a:p>
            <a:fld id="{3FA11BC8-D2BE-4C0E-B64E-268AA55147D7}" type="slidenum">
              <a:rPr lang="en-US" smtClean="0"/>
              <a:t>2</a:t>
            </a:fld>
            <a:endParaRPr lang="en-US"/>
          </a:p>
        </p:txBody>
      </p:sp>
    </p:spTree>
    <p:extLst>
      <p:ext uri="{BB962C8B-B14F-4D97-AF65-F5344CB8AC3E}">
        <p14:creationId xmlns:p14="http://schemas.microsoft.com/office/powerpoint/2010/main" val="1945527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START was to replace the START I treaty between US and Russia signed in 1991 and expired in 2009.  New START was adopted in 2015, but is due to expire next year if not renegotiated.  Those negotiations have not resumed yet, while Modernization has already committed the US to spend billions more $ on new plutonium pits, new warheads, and new missiles. </a:t>
            </a:r>
          </a:p>
        </p:txBody>
      </p:sp>
      <p:sp>
        <p:nvSpPr>
          <p:cNvPr id="4" name="Slide Number Placeholder 3"/>
          <p:cNvSpPr>
            <a:spLocks noGrp="1"/>
          </p:cNvSpPr>
          <p:nvPr>
            <p:ph type="sldNum" sz="quarter" idx="5"/>
          </p:nvPr>
        </p:nvSpPr>
        <p:spPr/>
        <p:txBody>
          <a:bodyPr/>
          <a:lstStyle/>
          <a:p>
            <a:fld id="{3FA11BC8-D2BE-4C0E-B64E-268AA55147D7}" type="slidenum">
              <a:rPr lang="en-US" smtClean="0"/>
              <a:t>11</a:t>
            </a:fld>
            <a:endParaRPr lang="en-US"/>
          </a:p>
        </p:txBody>
      </p:sp>
    </p:spTree>
    <p:extLst>
      <p:ext uri="{BB962C8B-B14F-4D97-AF65-F5344CB8AC3E}">
        <p14:creationId xmlns:p14="http://schemas.microsoft.com/office/powerpoint/2010/main" val="3395134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going on now, and we won’t know its outcome until next year.</a:t>
            </a:r>
          </a:p>
        </p:txBody>
      </p:sp>
      <p:sp>
        <p:nvSpPr>
          <p:cNvPr id="4" name="Slide Number Placeholder 3"/>
          <p:cNvSpPr>
            <a:spLocks noGrp="1"/>
          </p:cNvSpPr>
          <p:nvPr>
            <p:ph type="sldNum" sz="quarter" idx="5"/>
          </p:nvPr>
        </p:nvSpPr>
        <p:spPr/>
        <p:txBody>
          <a:bodyPr/>
          <a:lstStyle/>
          <a:p>
            <a:fld id="{3FA11BC8-D2BE-4C0E-B64E-268AA55147D7}" type="slidenum">
              <a:rPr lang="en-US" smtClean="0"/>
              <a:t>12</a:t>
            </a:fld>
            <a:endParaRPr lang="en-US"/>
          </a:p>
        </p:txBody>
      </p:sp>
    </p:spTree>
    <p:extLst>
      <p:ext uri="{BB962C8B-B14F-4D97-AF65-F5344CB8AC3E}">
        <p14:creationId xmlns:p14="http://schemas.microsoft.com/office/powerpoint/2010/main" val="1986747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to get a hint, it appears the upward trend will continue.</a:t>
            </a:r>
          </a:p>
        </p:txBody>
      </p:sp>
      <p:sp>
        <p:nvSpPr>
          <p:cNvPr id="4" name="Slide Number Placeholder 3"/>
          <p:cNvSpPr>
            <a:spLocks noGrp="1"/>
          </p:cNvSpPr>
          <p:nvPr>
            <p:ph type="sldNum" sz="quarter" idx="5"/>
          </p:nvPr>
        </p:nvSpPr>
        <p:spPr/>
        <p:txBody>
          <a:bodyPr/>
          <a:lstStyle/>
          <a:p>
            <a:fld id="{3FA11BC8-D2BE-4C0E-B64E-268AA55147D7}" type="slidenum">
              <a:rPr lang="en-US" smtClean="0"/>
              <a:t>13</a:t>
            </a:fld>
            <a:endParaRPr lang="en-US"/>
          </a:p>
        </p:txBody>
      </p:sp>
    </p:spTree>
    <p:extLst>
      <p:ext uri="{BB962C8B-B14F-4D97-AF65-F5344CB8AC3E}">
        <p14:creationId xmlns:p14="http://schemas.microsoft.com/office/powerpoint/2010/main" val="1101618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our government keeps up the madness of nuclear deterrence, we really need to look outside our borders for sanity.</a:t>
            </a:r>
          </a:p>
        </p:txBody>
      </p:sp>
      <p:sp>
        <p:nvSpPr>
          <p:cNvPr id="4" name="Slide Number Placeholder 3"/>
          <p:cNvSpPr>
            <a:spLocks noGrp="1"/>
          </p:cNvSpPr>
          <p:nvPr>
            <p:ph type="sldNum" sz="quarter" idx="5"/>
          </p:nvPr>
        </p:nvSpPr>
        <p:spPr/>
        <p:txBody>
          <a:bodyPr/>
          <a:lstStyle/>
          <a:p>
            <a:fld id="{3FA11BC8-D2BE-4C0E-B64E-268AA55147D7}" type="slidenum">
              <a:rPr lang="en-US" smtClean="0"/>
              <a:t>14</a:t>
            </a:fld>
            <a:endParaRPr lang="en-US"/>
          </a:p>
        </p:txBody>
      </p:sp>
    </p:spTree>
    <p:extLst>
      <p:ext uri="{BB962C8B-B14F-4D97-AF65-F5344CB8AC3E}">
        <p14:creationId xmlns:p14="http://schemas.microsoft.com/office/powerpoint/2010/main" val="3969452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Treaty to Prohibit Nuclear Weapons:  86 countries have signed on, and 56 of them have ratified</a:t>
            </a:r>
          </a:p>
        </p:txBody>
      </p:sp>
      <p:sp>
        <p:nvSpPr>
          <p:cNvPr id="4" name="Slide Number Placeholder 3"/>
          <p:cNvSpPr>
            <a:spLocks noGrp="1"/>
          </p:cNvSpPr>
          <p:nvPr>
            <p:ph type="sldNum" sz="quarter" idx="5"/>
          </p:nvPr>
        </p:nvSpPr>
        <p:spPr/>
        <p:txBody>
          <a:bodyPr/>
          <a:lstStyle/>
          <a:p>
            <a:fld id="{3FA11BC8-D2BE-4C0E-B64E-268AA55147D7}" type="slidenum">
              <a:rPr lang="en-US" smtClean="0"/>
              <a:t>15</a:t>
            </a:fld>
            <a:endParaRPr lang="en-US"/>
          </a:p>
        </p:txBody>
      </p:sp>
    </p:spTree>
    <p:extLst>
      <p:ext uri="{BB962C8B-B14F-4D97-AF65-F5344CB8AC3E}">
        <p14:creationId xmlns:p14="http://schemas.microsoft.com/office/powerpoint/2010/main" val="2915019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must abolish nuclear weapons everywhere.</a:t>
            </a:r>
          </a:p>
        </p:txBody>
      </p:sp>
      <p:sp>
        <p:nvSpPr>
          <p:cNvPr id="4" name="Slide Number Placeholder 3"/>
          <p:cNvSpPr>
            <a:spLocks noGrp="1"/>
          </p:cNvSpPr>
          <p:nvPr>
            <p:ph type="sldNum" sz="quarter" idx="5"/>
          </p:nvPr>
        </p:nvSpPr>
        <p:spPr/>
        <p:txBody>
          <a:bodyPr/>
          <a:lstStyle/>
          <a:p>
            <a:fld id="{3FA11BC8-D2BE-4C0E-B64E-268AA55147D7}" type="slidenum">
              <a:rPr lang="en-US" smtClean="0"/>
              <a:t>16</a:t>
            </a:fld>
            <a:endParaRPr lang="en-US"/>
          </a:p>
        </p:txBody>
      </p:sp>
    </p:spTree>
    <p:extLst>
      <p:ext uri="{BB962C8B-B14F-4D97-AF65-F5344CB8AC3E}">
        <p14:creationId xmlns:p14="http://schemas.microsoft.com/office/powerpoint/2010/main" val="1447859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people and organizations are ICAN..     IPPNW and WILPF  are longstanding leaders of Peace and Justice movements here in the US</a:t>
            </a:r>
          </a:p>
        </p:txBody>
      </p:sp>
      <p:sp>
        <p:nvSpPr>
          <p:cNvPr id="4" name="Slide Number Placeholder 3"/>
          <p:cNvSpPr>
            <a:spLocks noGrp="1"/>
          </p:cNvSpPr>
          <p:nvPr>
            <p:ph type="sldNum" sz="quarter" idx="5"/>
          </p:nvPr>
        </p:nvSpPr>
        <p:spPr/>
        <p:txBody>
          <a:bodyPr/>
          <a:lstStyle/>
          <a:p>
            <a:fld id="{3FA11BC8-D2BE-4C0E-B64E-268AA55147D7}" type="slidenum">
              <a:rPr lang="en-US" smtClean="0"/>
              <a:t>17</a:t>
            </a:fld>
            <a:endParaRPr lang="en-US"/>
          </a:p>
        </p:txBody>
      </p:sp>
    </p:spTree>
    <p:extLst>
      <p:ext uri="{BB962C8B-B14F-4D97-AF65-F5344CB8AC3E}">
        <p14:creationId xmlns:p14="http://schemas.microsoft.com/office/powerpoint/2010/main" val="2816618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dedicated people on a mission.  Not many old white guys here.  That might make all the difference.</a:t>
            </a:r>
          </a:p>
        </p:txBody>
      </p:sp>
      <p:sp>
        <p:nvSpPr>
          <p:cNvPr id="4" name="Slide Number Placeholder 3"/>
          <p:cNvSpPr>
            <a:spLocks noGrp="1"/>
          </p:cNvSpPr>
          <p:nvPr>
            <p:ph type="sldNum" sz="quarter" idx="5"/>
          </p:nvPr>
        </p:nvSpPr>
        <p:spPr/>
        <p:txBody>
          <a:bodyPr/>
          <a:lstStyle/>
          <a:p>
            <a:fld id="{3FA11BC8-D2BE-4C0E-B64E-268AA55147D7}" type="slidenum">
              <a:rPr lang="en-US" smtClean="0"/>
              <a:t>18</a:t>
            </a:fld>
            <a:endParaRPr lang="en-US"/>
          </a:p>
        </p:txBody>
      </p:sp>
    </p:spTree>
    <p:extLst>
      <p:ext uri="{BB962C8B-B14F-4D97-AF65-F5344CB8AC3E}">
        <p14:creationId xmlns:p14="http://schemas.microsoft.com/office/powerpoint/2010/main" val="1936487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Small portion, directly copied from the TPNW.  Sections e and f  replace controversial earlier versions that specifically prohibited financing, but do that task.  Don’t Bank on the Bomb is the coalition that monitors the financial involvement of corporations in the manufacture and development of nuclear weapons worldwide, and publishes freely everything it finds..  Go to www.dontbankonthebomb.org   </a:t>
            </a:r>
          </a:p>
        </p:txBody>
      </p:sp>
      <p:sp>
        <p:nvSpPr>
          <p:cNvPr id="4" name="Slide Number Placeholder 3"/>
          <p:cNvSpPr>
            <a:spLocks noGrp="1"/>
          </p:cNvSpPr>
          <p:nvPr>
            <p:ph type="sldNum" sz="quarter" idx="5"/>
          </p:nvPr>
        </p:nvSpPr>
        <p:spPr/>
        <p:txBody>
          <a:bodyPr/>
          <a:lstStyle/>
          <a:p>
            <a:fld id="{3FA11BC8-D2BE-4C0E-B64E-268AA55147D7}" type="slidenum">
              <a:rPr lang="en-US" smtClean="0"/>
              <a:t>19</a:t>
            </a:fld>
            <a:endParaRPr lang="en-US"/>
          </a:p>
        </p:txBody>
      </p:sp>
    </p:spTree>
    <p:extLst>
      <p:ext uri="{BB962C8B-B14F-4D97-AF65-F5344CB8AC3E}">
        <p14:creationId xmlns:p14="http://schemas.microsoft.com/office/powerpoint/2010/main" val="2140823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March, in Vienna, Austria, good things will start happening.</a:t>
            </a:r>
          </a:p>
        </p:txBody>
      </p:sp>
      <p:sp>
        <p:nvSpPr>
          <p:cNvPr id="4" name="Slide Number Placeholder 3"/>
          <p:cNvSpPr>
            <a:spLocks noGrp="1"/>
          </p:cNvSpPr>
          <p:nvPr>
            <p:ph type="sldNum" sz="quarter" idx="5"/>
          </p:nvPr>
        </p:nvSpPr>
        <p:spPr/>
        <p:txBody>
          <a:bodyPr/>
          <a:lstStyle/>
          <a:p>
            <a:fld id="{3FA11BC8-D2BE-4C0E-B64E-268AA55147D7}" type="slidenum">
              <a:rPr lang="en-US" smtClean="0"/>
              <a:t>20</a:t>
            </a:fld>
            <a:endParaRPr lang="en-US"/>
          </a:p>
        </p:txBody>
      </p:sp>
    </p:spTree>
    <p:extLst>
      <p:ext uri="{BB962C8B-B14F-4D97-AF65-F5344CB8AC3E}">
        <p14:creationId xmlns:p14="http://schemas.microsoft.com/office/powerpoint/2010/main" val="3745126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Apologies to Walt Kelly, but he warned us then, and many others have since, and we have ignored them all.</a:t>
            </a:r>
          </a:p>
        </p:txBody>
      </p:sp>
      <p:sp>
        <p:nvSpPr>
          <p:cNvPr id="4" name="Slide Number Placeholder 3"/>
          <p:cNvSpPr>
            <a:spLocks noGrp="1"/>
          </p:cNvSpPr>
          <p:nvPr>
            <p:ph type="sldNum" sz="quarter" idx="5"/>
          </p:nvPr>
        </p:nvSpPr>
        <p:spPr/>
        <p:txBody>
          <a:bodyPr/>
          <a:lstStyle/>
          <a:p>
            <a:fld id="{3FA11BC8-D2BE-4C0E-B64E-268AA55147D7}" type="slidenum">
              <a:rPr lang="en-US" smtClean="0"/>
              <a:t>3</a:t>
            </a:fld>
            <a:endParaRPr lang="en-US"/>
          </a:p>
        </p:txBody>
      </p:sp>
    </p:spTree>
    <p:extLst>
      <p:ext uri="{BB962C8B-B14F-4D97-AF65-F5344CB8AC3E}">
        <p14:creationId xmlns:p14="http://schemas.microsoft.com/office/powerpoint/2010/main" val="16927414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our heroes now.</a:t>
            </a:r>
          </a:p>
        </p:txBody>
      </p:sp>
      <p:sp>
        <p:nvSpPr>
          <p:cNvPr id="4" name="Slide Number Placeholder 3"/>
          <p:cNvSpPr>
            <a:spLocks noGrp="1"/>
          </p:cNvSpPr>
          <p:nvPr>
            <p:ph type="sldNum" sz="quarter" idx="5"/>
          </p:nvPr>
        </p:nvSpPr>
        <p:spPr/>
        <p:txBody>
          <a:bodyPr/>
          <a:lstStyle/>
          <a:p>
            <a:fld id="{3FA11BC8-D2BE-4C0E-B64E-268AA55147D7}" type="slidenum">
              <a:rPr lang="en-US" smtClean="0"/>
              <a:t>21</a:t>
            </a:fld>
            <a:endParaRPr lang="en-US"/>
          </a:p>
        </p:txBody>
      </p:sp>
    </p:spTree>
    <p:extLst>
      <p:ext uri="{BB962C8B-B14F-4D97-AF65-F5344CB8AC3E}">
        <p14:creationId xmlns:p14="http://schemas.microsoft.com/office/powerpoint/2010/main" val="29035714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Somehow, we must get the people of the United States onboard.</a:t>
            </a:r>
          </a:p>
        </p:txBody>
      </p:sp>
      <p:sp>
        <p:nvSpPr>
          <p:cNvPr id="4" name="Slide Number Placeholder 3"/>
          <p:cNvSpPr>
            <a:spLocks noGrp="1"/>
          </p:cNvSpPr>
          <p:nvPr>
            <p:ph type="sldNum" sz="quarter" idx="5"/>
          </p:nvPr>
        </p:nvSpPr>
        <p:spPr/>
        <p:txBody>
          <a:bodyPr/>
          <a:lstStyle/>
          <a:p>
            <a:fld id="{3FA11BC8-D2BE-4C0E-B64E-268AA55147D7}" type="slidenum">
              <a:rPr lang="en-US" smtClean="0"/>
              <a:t>22</a:t>
            </a:fld>
            <a:endParaRPr lang="en-US"/>
          </a:p>
        </p:txBody>
      </p:sp>
    </p:spTree>
    <p:extLst>
      <p:ext uri="{BB962C8B-B14F-4D97-AF65-F5344CB8AC3E}">
        <p14:creationId xmlns:p14="http://schemas.microsoft.com/office/powerpoint/2010/main" val="25851480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our only hope.</a:t>
            </a:r>
          </a:p>
        </p:txBody>
      </p:sp>
      <p:sp>
        <p:nvSpPr>
          <p:cNvPr id="4" name="Slide Number Placeholder 3"/>
          <p:cNvSpPr>
            <a:spLocks noGrp="1"/>
          </p:cNvSpPr>
          <p:nvPr>
            <p:ph type="sldNum" sz="quarter" idx="5"/>
          </p:nvPr>
        </p:nvSpPr>
        <p:spPr/>
        <p:txBody>
          <a:bodyPr/>
          <a:lstStyle/>
          <a:p>
            <a:fld id="{3FA11BC8-D2BE-4C0E-B64E-268AA55147D7}" type="slidenum">
              <a:rPr lang="en-US" smtClean="0"/>
              <a:t>23</a:t>
            </a:fld>
            <a:endParaRPr lang="en-US"/>
          </a:p>
        </p:txBody>
      </p:sp>
    </p:spTree>
    <p:extLst>
      <p:ext uri="{BB962C8B-B14F-4D97-AF65-F5344CB8AC3E}">
        <p14:creationId xmlns:p14="http://schemas.microsoft.com/office/powerpoint/2010/main" val="36500743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a few groups we can join up with, as a group, as a community, as individuals.   It will be a huge task, it requires lots of people.</a:t>
            </a:r>
          </a:p>
        </p:txBody>
      </p:sp>
      <p:sp>
        <p:nvSpPr>
          <p:cNvPr id="4" name="Slide Number Placeholder 3"/>
          <p:cNvSpPr>
            <a:spLocks noGrp="1"/>
          </p:cNvSpPr>
          <p:nvPr>
            <p:ph type="sldNum" sz="quarter" idx="5"/>
          </p:nvPr>
        </p:nvSpPr>
        <p:spPr/>
        <p:txBody>
          <a:bodyPr/>
          <a:lstStyle/>
          <a:p>
            <a:fld id="{3FA11BC8-D2BE-4C0E-B64E-268AA55147D7}" type="slidenum">
              <a:rPr lang="en-US" smtClean="0"/>
              <a:t>24</a:t>
            </a:fld>
            <a:endParaRPr lang="en-US"/>
          </a:p>
        </p:txBody>
      </p:sp>
    </p:spTree>
    <p:extLst>
      <p:ext uri="{BB962C8B-B14F-4D97-AF65-F5344CB8AC3E}">
        <p14:creationId xmlns:p14="http://schemas.microsoft.com/office/powerpoint/2010/main" val="3837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one of these trends could bring unimaginable catastrophe to all humans at least, and possible devastation to all living beings on earth.</a:t>
            </a:r>
          </a:p>
        </p:txBody>
      </p:sp>
      <p:sp>
        <p:nvSpPr>
          <p:cNvPr id="4" name="Slide Number Placeholder 3"/>
          <p:cNvSpPr>
            <a:spLocks noGrp="1"/>
          </p:cNvSpPr>
          <p:nvPr>
            <p:ph type="sldNum" sz="quarter" idx="5"/>
          </p:nvPr>
        </p:nvSpPr>
        <p:spPr/>
        <p:txBody>
          <a:bodyPr/>
          <a:lstStyle/>
          <a:p>
            <a:fld id="{3FA11BC8-D2BE-4C0E-B64E-268AA55147D7}" type="slidenum">
              <a:rPr lang="en-US" smtClean="0"/>
              <a:t>4</a:t>
            </a:fld>
            <a:endParaRPr lang="en-US"/>
          </a:p>
        </p:txBody>
      </p:sp>
    </p:spTree>
    <p:extLst>
      <p:ext uri="{BB962C8B-B14F-4D97-AF65-F5344CB8AC3E}">
        <p14:creationId xmlns:p14="http://schemas.microsoft.com/office/powerpoint/2010/main" val="3419262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NPT has been in effect, on paper at least, for 50 years.   As international treaties go, it is one of the most successful, in that it has not completely failed yet.  The NPR is a regular assessment of the ongoing nuclear weapons strategy of the US.   Completely outside of US influence, the TPNW is an international movement that is gaining momentum around the world, and even US policymakers are starting to take notice. </a:t>
            </a:r>
          </a:p>
        </p:txBody>
      </p:sp>
      <p:sp>
        <p:nvSpPr>
          <p:cNvPr id="4" name="Slide Number Placeholder 3"/>
          <p:cNvSpPr>
            <a:spLocks noGrp="1"/>
          </p:cNvSpPr>
          <p:nvPr>
            <p:ph type="sldNum" sz="quarter" idx="5"/>
          </p:nvPr>
        </p:nvSpPr>
        <p:spPr/>
        <p:txBody>
          <a:bodyPr/>
          <a:lstStyle/>
          <a:p>
            <a:fld id="{3FA11BC8-D2BE-4C0E-B64E-268AA55147D7}" type="slidenum">
              <a:rPr lang="en-US" smtClean="0"/>
              <a:t>5</a:t>
            </a:fld>
            <a:endParaRPr lang="en-US"/>
          </a:p>
        </p:txBody>
      </p:sp>
    </p:spTree>
    <p:extLst>
      <p:ext uri="{BB962C8B-B14F-4D97-AF65-F5344CB8AC3E}">
        <p14:creationId xmlns:p14="http://schemas.microsoft.com/office/powerpoint/2010/main" val="2595199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Nuclear Non-Proliferation Treaty was adopted in 1970.</a:t>
            </a:r>
          </a:p>
        </p:txBody>
      </p:sp>
      <p:sp>
        <p:nvSpPr>
          <p:cNvPr id="4" name="Slide Number Placeholder 3"/>
          <p:cNvSpPr>
            <a:spLocks noGrp="1"/>
          </p:cNvSpPr>
          <p:nvPr>
            <p:ph type="sldNum" sz="quarter" idx="5"/>
          </p:nvPr>
        </p:nvSpPr>
        <p:spPr/>
        <p:txBody>
          <a:bodyPr/>
          <a:lstStyle/>
          <a:p>
            <a:fld id="{3FA11BC8-D2BE-4C0E-B64E-268AA55147D7}" type="slidenum">
              <a:rPr lang="en-US" smtClean="0"/>
              <a:t>6</a:t>
            </a:fld>
            <a:endParaRPr lang="en-US"/>
          </a:p>
        </p:txBody>
      </p:sp>
    </p:spTree>
    <p:extLst>
      <p:ext uri="{BB962C8B-B14F-4D97-AF65-F5344CB8AC3E}">
        <p14:creationId xmlns:p14="http://schemas.microsoft.com/office/powerpoint/2010/main" val="2953561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Progress has been made in the overall numbers of US and Russian arsenals, but refining the explosive power and destructiveness of the nukes still in service has greatly increased, and contrary to the promises they made in 1970, the nuclear weapons technology has spread to four more countries.</a:t>
            </a:r>
          </a:p>
        </p:txBody>
      </p:sp>
      <p:sp>
        <p:nvSpPr>
          <p:cNvPr id="4" name="Slide Number Placeholder 3"/>
          <p:cNvSpPr>
            <a:spLocks noGrp="1"/>
          </p:cNvSpPr>
          <p:nvPr>
            <p:ph type="sldNum" sz="quarter" idx="5"/>
          </p:nvPr>
        </p:nvSpPr>
        <p:spPr/>
        <p:txBody>
          <a:bodyPr/>
          <a:lstStyle/>
          <a:p>
            <a:fld id="{3FA11BC8-D2BE-4C0E-B64E-268AA55147D7}" type="slidenum">
              <a:rPr lang="en-US" smtClean="0"/>
              <a:t>7</a:t>
            </a:fld>
            <a:endParaRPr lang="en-US"/>
          </a:p>
        </p:txBody>
      </p:sp>
    </p:spTree>
    <p:extLst>
      <p:ext uri="{BB962C8B-B14F-4D97-AF65-F5344CB8AC3E}">
        <p14:creationId xmlns:p14="http://schemas.microsoft.com/office/powerpoint/2010/main" val="2111237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Blind Luck!   At the very least, we must not allow this treaty to go away.</a:t>
            </a:r>
          </a:p>
        </p:txBody>
      </p:sp>
      <p:sp>
        <p:nvSpPr>
          <p:cNvPr id="4" name="Slide Number Placeholder 3"/>
          <p:cNvSpPr>
            <a:spLocks noGrp="1"/>
          </p:cNvSpPr>
          <p:nvPr>
            <p:ph type="sldNum" sz="quarter" idx="5"/>
          </p:nvPr>
        </p:nvSpPr>
        <p:spPr/>
        <p:txBody>
          <a:bodyPr/>
          <a:lstStyle/>
          <a:p>
            <a:fld id="{3FA11BC8-D2BE-4C0E-B64E-268AA55147D7}" type="slidenum">
              <a:rPr lang="en-US" smtClean="0"/>
              <a:t>8</a:t>
            </a:fld>
            <a:endParaRPr lang="en-US"/>
          </a:p>
        </p:txBody>
      </p:sp>
    </p:spTree>
    <p:extLst>
      <p:ext uri="{BB962C8B-B14F-4D97-AF65-F5344CB8AC3E}">
        <p14:creationId xmlns:p14="http://schemas.microsoft.com/office/powerpoint/2010/main" val="3779366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exercise takes place within each new US administration.  No consultation with other countries.   One hint that this one will not make the disarmament moves we all have expected from President  Biden is the recent firing of the Deputy  Assistant Secretary of Defense for Arms Control Policy   Leonor </a:t>
            </a:r>
            <a:r>
              <a:rPr lang="en-US" dirty="0" err="1"/>
              <a:t>Tomero</a:t>
            </a:r>
            <a:r>
              <a:rPr lang="en-US" dirty="0"/>
              <a:t>.  She had expressed some ideas about reducing the modernization budget and enhancing the warhead dismantling regime.</a:t>
            </a:r>
          </a:p>
        </p:txBody>
      </p:sp>
      <p:sp>
        <p:nvSpPr>
          <p:cNvPr id="4" name="Slide Number Placeholder 3"/>
          <p:cNvSpPr>
            <a:spLocks noGrp="1"/>
          </p:cNvSpPr>
          <p:nvPr>
            <p:ph type="sldNum" sz="quarter" idx="5"/>
          </p:nvPr>
        </p:nvSpPr>
        <p:spPr/>
        <p:txBody>
          <a:bodyPr/>
          <a:lstStyle/>
          <a:p>
            <a:fld id="{3FA11BC8-D2BE-4C0E-B64E-268AA55147D7}" type="slidenum">
              <a:rPr lang="en-US" smtClean="0"/>
              <a:t>9</a:t>
            </a:fld>
            <a:endParaRPr lang="en-US"/>
          </a:p>
        </p:txBody>
      </p:sp>
    </p:spTree>
    <p:extLst>
      <p:ext uri="{BB962C8B-B14F-4D97-AF65-F5344CB8AC3E}">
        <p14:creationId xmlns:p14="http://schemas.microsoft.com/office/powerpoint/2010/main" val="3336810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one was a reaction to previous president George H W Bush’s continuing of Ronald Reagan’s downsizing of the nuclear arsenal.  Clinton committed to  more spending on nukes.   The next Bush administration did too.</a:t>
            </a:r>
          </a:p>
        </p:txBody>
      </p:sp>
      <p:sp>
        <p:nvSpPr>
          <p:cNvPr id="4" name="Slide Number Placeholder 3"/>
          <p:cNvSpPr>
            <a:spLocks noGrp="1"/>
          </p:cNvSpPr>
          <p:nvPr>
            <p:ph type="sldNum" sz="quarter" idx="5"/>
          </p:nvPr>
        </p:nvSpPr>
        <p:spPr/>
        <p:txBody>
          <a:bodyPr/>
          <a:lstStyle/>
          <a:p>
            <a:fld id="{3FA11BC8-D2BE-4C0E-B64E-268AA55147D7}" type="slidenum">
              <a:rPr lang="en-US" smtClean="0"/>
              <a:t>10</a:t>
            </a:fld>
            <a:endParaRPr lang="en-US"/>
          </a:p>
        </p:txBody>
      </p:sp>
    </p:spTree>
    <p:extLst>
      <p:ext uri="{BB962C8B-B14F-4D97-AF65-F5344CB8AC3E}">
        <p14:creationId xmlns:p14="http://schemas.microsoft.com/office/powerpoint/2010/main" val="2207131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7A7E0-B0F5-434D-BF98-0D92A6CF45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7B36E0-B1B1-4FBE-A90F-5D3081B242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452DBE-7424-4ACB-9D64-777C14C28868}"/>
              </a:ext>
            </a:extLst>
          </p:cNvPr>
          <p:cNvSpPr>
            <a:spLocks noGrp="1"/>
          </p:cNvSpPr>
          <p:nvPr>
            <p:ph type="dt" sz="half" idx="10"/>
          </p:nvPr>
        </p:nvSpPr>
        <p:spPr/>
        <p:txBody>
          <a:bodyPr/>
          <a:lstStyle/>
          <a:p>
            <a:fld id="{D148DE0C-1D7C-4F92-BD4B-2B9B78ABA027}" type="datetimeFigureOut">
              <a:rPr lang="en-US" smtClean="0"/>
              <a:t>11/15/2021</a:t>
            </a:fld>
            <a:endParaRPr lang="en-US"/>
          </a:p>
        </p:txBody>
      </p:sp>
      <p:sp>
        <p:nvSpPr>
          <p:cNvPr id="5" name="Footer Placeholder 4">
            <a:extLst>
              <a:ext uri="{FF2B5EF4-FFF2-40B4-BE49-F238E27FC236}">
                <a16:creationId xmlns:a16="http://schemas.microsoft.com/office/drawing/2014/main" id="{DA670B03-7DE9-4CD3-838B-39E28A4B6B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B6EE46-711A-4EC8-887F-19E9B6823E38}"/>
              </a:ext>
            </a:extLst>
          </p:cNvPr>
          <p:cNvSpPr>
            <a:spLocks noGrp="1"/>
          </p:cNvSpPr>
          <p:nvPr>
            <p:ph type="sldNum" sz="quarter" idx="12"/>
          </p:nvPr>
        </p:nvSpPr>
        <p:spPr/>
        <p:txBody>
          <a:bodyPr/>
          <a:lstStyle/>
          <a:p>
            <a:fld id="{18712420-4A9F-4E58-A34E-1A71D872D7E0}" type="slidenum">
              <a:rPr lang="en-US" smtClean="0"/>
              <a:t>‹#›</a:t>
            </a:fld>
            <a:endParaRPr lang="en-US"/>
          </a:p>
        </p:txBody>
      </p:sp>
    </p:spTree>
    <p:extLst>
      <p:ext uri="{BB962C8B-B14F-4D97-AF65-F5344CB8AC3E}">
        <p14:creationId xmlns:p14="http://schemas.microsoft.com/office/powerpoint/2010/main" val="2481486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B226D-F6DB-4DE5-A973-AAAC7C0751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7BF746-2B72-477D-BAAE-879292FC86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8F416D-4A23-4C6F-8ECD-AC110505A531}"/>
              </a:ext>
            </a:extLst>
          </p:cNvPr>
          <p:cNvSpPr>
            <a:spLocks noGrp="1"/>
          </p:cNvSpPr>
          <p:nvPr>
            <p:ph type="dt" sz="half" idx="10"/>
          </p:nvPr>
        </p:nvSpPr>
        <p:spPr/>
        <p:txBody>
          <a:bodyPr/>
          <a:lstStyle/>
          <a:p>
            <a:fld id="{D148DE0C-1D7C-4F92-BD4B-2B9B78ABA027}" type="datetimeFigureOut">
              <a:rPr lang="en-US" smtClean="0"/>
              <a:t>11/15/2021</a:t>
            </a:fld>
            <a:endParaRPr lang="en-US"/>
          </a:p>
        </p:txBody>
      </p:sp>
      <p:sp>
        <p:nvSpPr>
          <p:cNvPr id="5" name="Footer Placeholder 4">
            <a:extLst>
              <a:ext uri="{FF2B5EF4-FFF2-40B4-BE49-F238E27FC236}">
                <a16:creationId xmlns:a16="http://schemas.microsoft.com/office/drawing/2014/main" id="{76FACFF4-5C60-40B0-9C28-BD342171A4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A18586-22D4-47F6-B428-755528C59E56}"/>
              </a:ext>
            </a:extLst>
          </p:cNvPr>
          <p:cNvSpPr>
            <a:spLocks noGrp="1"/>
          </p:cNvSpPr>
          <p:nvPr>
            <p:ph type="sldNum" sz="quarter" idx="12"/>
          </p:nvPr>
        </p:nvSpPr>
        <p:spPr/>
        <p:txBody>
          <a:bodyPr/>
          <a:lstStyle/>
          <a:p>
            <a:fld id="{18712420-4A9F-4E58-A34E-1A71D872D7E0}" type="slidenum">
              <a:rPr lang="en-US" smtClean="0"/>
              <a:t>‹#›</a:t>
            </a:fld>
            <a:endParaRPr lang="en-US"/>
          </a:p>
        </p:txBody>
      </p:sp>
    </p:spTree>
    <p:extLst>
      <p:ext uri="{BB962C8B-B14F-4D97-AF65-F5344CB8AC3E}">
        <p14:creationId xmlns:p14="http://schemas.microsoft.com/office/powerpoint/2010/main" val="681047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1B8B35-0FF0-4B55-BA21-7B6846B7D3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5B9FF8-8264-49C9-B708-DC51A0FE6B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CA6C9F-61A1-46E4-8A44-D708F86C32AD}"/>
              </a:ext>
            </a:extLst>
          </p:cNvPr>
          <p:cNvSpPr>
            <a:spLocks noGrp="1"/>
          </p:cNvSpPr>
          <p:nvPr>
            <p:ph type="dt" sz="half" idx="10"/>
          </p:nvPr>
        </p:nvSpPr>
        <p:spPr/>
        <p:txBody>
          <a:bodyPr/>
          <a:lstStyle/>
          <a:p>
            <a:fld id="{D148DE0C-1D7C-4F92-BD4B-2B9B78ABA027}" type="datetimeFigureOut">
              <a:rPr lang="en-US" smtClean="0"/>
              <a:t>11/15/2021</a:t>
            </a:fld>
            <a:endParaRPr lang="en-US"/>
          </a:p>
        </p:txBody>
      </p:sp>
      <p:sp>
        <p:nvSpPr>
          <p:cNvPr id="5" name="Footer Placeholder 4">
            <a:extLst>
              <a:ext uri="{FF2B5EF4-FFF2-40B4-BE49-F238E27FC236}">
                <a16:creationId xmlns:a16="http://schemas.microsoft.com/office/drawing/2014/main" id="{70DEF028-C22A-44E6-BC72-AD31E19EB5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ED4B09-593F-4862-B066-E740BFF454DD}"/>
              </a:ext>
            </a:extLst>
          </p:cNvPr>
          <p:cNvSpPr>
            <a:spLocks noGrp="1"/>
          </p:cNvSpPr>
          <p:nvPr>
            <p:ph type="sldNum" sz="quarter" idx="12"/>
          </p:nvPr>
        </p:nvSpPr>
        <p:spPr/>
        <p:txBody>
          <a:bodyPr/>
          <a:lstStyle/>
          <a:p>
            <a:fld id="{18712420-4A9F-4E58-A34E-1A71D872D7E0}" type="slidenum">
              <a:rPr lang="en-US" smtClean="0"/>
              <a:t>‹#›</a:t>
            </a:fld>
            <a:endParaRPr lang="en-US"/>
          </a:p>
        </p:txBody>
      </p:sp>
    </p:spTree>
    <p:extLst>
      <p:ext uri="{BB962C8B-B14F-4D97-AF65-F5344CB8AC3E}">
        <p14:creationId xmlns:p14="http://schemas.microsoft.com/office/powerpoint/2010/main" val="4163639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1A9DD-ACF8-43C3-B7B8-D1D8514502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E82226-A0EC-4023-8745-9C19601EBC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058654-EEA5-44BE-BC12-150789EA27E5}"/>
              </a:ext>
            </a:extLst>
          </p:cNvPr>
          <p:cNvSpPr>
            <a:spLocks noGrp="1"/>
          </p:cNvSpPr>
          <p:nvPr>
            <p:ph type="dt" sz="half" idx="10"/>
          </p:nvPr>
        </p:nvSpPr>
        <p:spPr/>
        <p:txBody>
          <a:bodyPr/>
          <a:lstStyle/>
          <a:p>
            <a:fld id="{D148DE0C-1D7C-4F92-BD4B-2B9B78ABA027}" type="datetimeFigureOut">
              <a:rPr lang="en-US" smtClean="0"/>
              <a:t>11/15/2021</a:t>
            </a:fld>
            <a:endParaRPr lang="en-US"/>
          </a:p>
        </p:txBody>
      </p:sp>
      <p:sp>
        <p:nvSpPr>
          <p:cNvPr id="5" name="Footer Placeholder 4">
            <a:extLst>
              <a:ext uri="{FF2B5EF4-FFF2-40B4-BE49-F238E27FC236}">
                <a16:creationId xmlns:a16="http://schemas.microsoft.com/office/drawing/2014/main" id="{9898F793-3298-4341-A834-9FF4C6AEB9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338C73-80CE-461E-A713-002B30704EB6}"/>
              </a:ext>
            </a:extLst>
          </p:cNvPr>
          <p:cNvSpPr>
            <a:spLocks noGrp="1"/>
          </p:cNvSpPr>
          <p:nvPr>
            <p:ph type="sldNum" sz="quarter" idx="12"/>
          </p:nvPr>
        </p:nvSpPr>
        <p:spPr/>
        <p:txBody>
          <a:bodyPr/>
          <a:lstStyle/>
          <a:p>
            <a:fld id="{18712420-4A9F-4E58-A34E-1A71D872D7E0}" type="slidenum">
              <a:rPr lang="en-US" smtClean="0"/>
              <a:t>‹#›</a:t>
            </a:fld>
            <a:endParaRPr lang="en-US"/>
          </a:p>
        </p:txBody>
      </p:sp>
    </p:spTree>
    <p:extLst>
      <p:ext uri="{BB962C8B-B14F-4D97-AF65-F5344CB8AC3E}">
        <p14:creationId xmlns:p14="http://schemas.microsoft.com/office/powerpoint/2010/main" val="1724023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6AC73-7AC3-48D9-8773-C6FDCA2AB0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CB1BB6-B486-40AB-9EF8-951E7DFB05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58DEFB-EE4A-4194-92E5-3015DAFB0AFE}"/>
              </a:ext>
            </a:extLst>
          </p:cNvPr>
          <p:cNvSpPr>
            <a:spLocks noGrp="1"/>
          </p:cNvSpPr>
          <p:nvPr>
            <p:ph type="dt" sz="half" idx="10"/>
          </p:nvPr>
        </p:nvSpPr>
        <p:spPr/>
        <p:txBody>
          <a:bodyPr/>
          <a:lstStyle/>
          <a:p>
            <a:fld id="{D148DE0C-1D7C-4F92-BD4B-2B9B78ABA027}" type="datetimeFigureOut">
              <a:rPr lang="en-US" smtClean="0"/>
              <a:t>11/15/2021</a:t>
            </a:fld>
            <a:endParaRPr lang="en-US"/>
          </a:p>
        </p:txBody>
      </p:sp>
      <p:sp>
        <p:nvSpPr>
          <p:cNvPr id="5" name="Footer Placeholder 4">
            <a:extLst>
              <a:ext uri="{FF2B5EF4-FFF2-40B4-BE49-F238E27FC236}">
                <a16:creationId xmlns:a16="http://schemas.microsoft.com/office/drawing/2014/main" id="{F76D73DF-51D0-4B14-8702-AC3A9EB5A7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03129A-A51F-4D83-B5AE-9D8DC2BE6863}"/>
              </a:ext>
            </a:extLst>
          </p:cNvPr>
          <p:cNvSpPr>
            <a:spLocks noGrp="1"/>
          </p:cNvSpPr>
          <p:nvPr>
            <p:ph type="sldNum" sz="quarter" idx="12"/>
          </p:nvPr>
        </p:nvSpPr>
        <p:spPr/>
        <p:txBody>
          <a:bodyPr/>
          <a:lstStyle/>
          <a:p>
            <a:fld id="{18712420-4A9F-4E58-A34E-1A71D872D7E0}" type="slidenum">
              <a:rPr lang="en-US" smtClean="0"/>
              <a:t>‹#›</a:t>
            </a:fld>
            <a:endParaRPr lang="en-US"/>
          </a:p>
        </p:txBody>
      </p:sp>
    </p:spTree>
    <p:extLst>
      <p:ext uri="{BB962C8B-B14F-4D97-AF65-F5344CB8AC3E}">
        <p14:creationId xmlns:p14="http://schemas.microsoft.com/office/powerpoint/2010/main" val="2941488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F275F-39BF-4027-A210-0AFB89582C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D64DD0-9903-4930-A4BF-B3214A48D7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F81D24-7544-4D5C-82C7-CBAC38F619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16F337-F0E3-4B0E-84FD-3ABCDEF5739F}"/>
              </a:ext>
            </a:extLst>
          </p:cNvPr>
          <p:cNvSpPr>
            <a:spLocks noGrp="1"/>
          </p:cNvSpPr>
          <p:nvPr>
            <p:ph type="dt" sz="half" idx="10"/>
          </p:nvPr>
        </p:nvSpPr>
        <p:spPr/>
        <p:txBody>
          <a:bodyPr/>
          <a:lstStyle/>
          <a:p>
            <a:fld id="{D148DE0C-1D7C-4F92-BD4B-2B9B78ABA027}" type="datetimeFigureOut">
              <a:rPr lang="en-US" smtClean="0"/>
              <a:t>11/15/2021</a:t>
            </a:fld>
            <a:endParaRPr lang="en-US"/>
          </a:p>
        </p:txBody>
      </p:sp>
      <p:sp>
        <p:nvSpPr>
          <p:cNvPr id="6" name="Footer Placeholder 5">
            <a:extLst>
              <a:ext uri="{FF2B5EF4-FFF2-40B4-BE49-F238E27FC236}">
                <a16:creationId xmlns:a16="http://schemas.microsoft.com/office/drawing/2014/main" id="{BE42F2C6-CA37-4B1A-9A34-B5692A78A6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C9283A-C8C3-4200-B5A1-A98C28497597}"/>
              </a:ext>
            </a:extLst>
          </p:cNvPr>
          <p:cNvSpPr>
            <a:spLocks noGrp="1"/>
          </p:cNvSpPr>
          <p:nvPr>
            <p:ph type="sldNum" sz="quarter" idx="12"/>
          </p:nvPr>
        </p:nvSpPr>
        <p:spPr/>
        <p:txBody>
          <a:bodyPr/>
          <a:lstStyle/>
          <a:p>
            <a:fld id="{18712420-4A9F-4E58-A34E-1A71D872D7E0}" type="slidenum">
              <a:rPr lang="en-US" smtClean="0"/>
              <a:t>‹#›</a:t>
            </a:fld>
            <a:endParaRPr lang="en-US"/>
          </a:p>
        </p:txBody>
      </p:sp>
    </p:spTree>
    <p:extLst>
      <p:ext uri="{BB962C8B-B14F-4D97-AF65-F5344CB8AC3E}">
        <p14:creationId xmlns:p14="http://schemas.microsoft.com/office/powerpoint/2010/main" val="3639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48B00-0F72-4CD1-9C93-055BCD1BA1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C83F45-5EF4-4E2C-B053-E164CAD8FB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270B26-C616-437F-A069-806088B33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29D4EC-FACE-4931-94C3-E107D7D0B0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271EB5-2ED2-4AA0-81E1-6C48641567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21AD3B-784C-47BB-8608-D36BB9BE0E77}"/>
              </a:ext>
            </a:extLst>
          </p:cNvPr>
          <p:cNvSpPr>
            <a:spLocks noGrp="1"/>
          </p:cNvSpPr>
          <p:nvPr>
            <p:ph type="dt" sz="half" idx="10"/>
          </p:nvPr>
        </p:nvSpPr>
        <p:spPr/>
        <p:txBody>
          <a:bodyPr/>
          <a:lstStyle/>
          <a:p>
            <a:fld id="{D148DE0C-1D7C-4F92-BD4B-2B9B78ABA027}" type="datetimeFigureOut">
              <a:rPr lang="en-US" smtClean="0"/>
              <a:t>11/15/2021</a:t>
            </a:fld>
            <a:endParaRPr lang="en-US"/>
          </a:p>
        </p:txBody>
      </p:sp>
      <p:sp>
        <p:nvSpPr>
          <p:cNvPr id="8" name="Footer Placeholder 7">
            <a:extLst>
              <a:ext uri="{FF2B5EF4-FFF2-40B4-BE49-F238E27FC236}">
                <a16:creationId xmlns:a16="http://schemas.microsoft.com/office/drawing/2014/main" id="{77484434-FCAA-4F0A-9E87-B966ADB8FD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5DAF13-29DE-4EB0-A089-2E1812944FED}"/>
              </a:ext>
            </a:extLst>
          </p:cNvPr>
          <p:cNvSpPr>
            <a:spLocks noGrp="1"/>
          </p:cNvSpPr>
          <p:nvPr>
            <p:ph type="sldNum" sz="quarter" idx="12"/>
          </p:nvPr>
        </p:nvSpPr>
        <p:spPr/>
        <p:txBody>
          <a:bodyPr/>
          <a:lstStyle/>
          <a:p>
            <a:fld id="{18712420-4A9F-4E58-A34E-1A71D872D7E0}" type="slidenum">
              <a:rPr lang="en-US" smtClean="0"/>
              <a:t>‹#›</a:t>
            </a:fld>
            <a:endParaRPr lang="en-US"/>
          </a:p>
        </p:txBody>
      </p:sp>
    </p:spTree>
    <p:extLst>
      <p:ext uri="{BB962C8B-B14F-4D97-AF65-F5344CB8AC3E}">
        <p14:creationId xmlns:p14="http://schemas.microsoft.com/office/powerpoint/2010/main" val="1244381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127B0-64F6-45FB-B299-E0FE774BE5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09D201C-B974-472D-9ED2-24DF6D568AEE}"/>
              </a:ext>
            </a:extLst>
          </p:cNvPr>
          <p:cNvSpPr>
            <a:spLocks noGrp="1"/>
          </p:cNvSpPr>
          <p:nvPr>
            <p:ph type="dt" sz="half" idx="10"/>
          </p:nvPr>
        </p:nvSpPr>
        <p:spPr/>
        <p:txBody>
          <a:bodyPr/>
          <a:lstStyle/>
          <a:p>
            <a:fld id="{D148DE0C-1D7C-4F92-BD4B-2B9B78ABA027}" type="datetimeFigureOut">
              <a:rPr lang="en-US" smtClean="0"/>
              <a:t>11/15/2021</a:t>
            </a:fld>
            <a:endParaRPr lang="en-US"/>
          </a:p>
        </p:txBody>
      </p:sp>
      <p:sp>
        <p:nvSpPr>
          <p:cNvPr id="4" name="Footer Placeholder 3">
            <a:extLst>
              <a:ext uri="{FF2B5EF4-FFF2-40B4-BE49-F238E27FC236}">
                <a16:creationId xmlns:a16="http://schemas.microsoft.com/office/drawing/2014/main" id="{8F6553A4-1039-497A-8A99-86FC8908DE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9155E4-1D8F-4F3C-9AD5-0E77E33E703F}"/>
              </a:ext>
            </a:extLst>
          </p:cNvPr>
          <p:cNvSpPr>
            <a:spLocks noGrp="1"/>
          </p:cNvSpPr>
          <p:nvPr>
            <p:ph type="sldNum" sz="quarter" idx="12"/>
          </p:nvPr>
        </p:nvSpPr>
        <p:spPr/>
        <p:txBody>
          <a:bodyPr/>
          <a:lstStyle/>
          <a:p>
            <a:fld id="{18712420-4A9F-4E58-A34E-1A71D872D7E0}" type="slidenum">
              <a:rPr lang="en-US" smtClean="0"/>
              <a:t>‹#›</a:t>
            </a:fld>
            <a:endParaRPr lang="en-US"/>
          </a:p>
        </p:txBody>
      </p:sp>
    </p:spTree>
    <p:extLst>
      <p:ext uri="{BB962C8B-B14F-4D97-AF65-F5344CB8AC3E}">
        <p14:creationId xmlns:p14="http://schemas.microsoft.com/office/powerpoint/2010/main" val="2889664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FEBB47-EA4A-4AD9-A960-09E6F1685904}"/>
              </a:ext>
            </a:extLst>
          </p:cNvPr>
          <p:cNvSpPr>
            <a:spLocks noGrp="1"/>
          </p:cNvSpPr>
          <p:nvPr>
            <p:ph type="dt" sz="half" idx="10"/>
          </p:nvPr>
        </p:nvSpPr>
        <p:spPr/>
        <p:txBody>
          <a:bodyPr/>
          <a:lstStyle/>
          <a:p>
            <a:fld id="{D148DE0C-1D7C-4F92-BD4B-2B9B78ABA027}" type="datetimeFigureOut">
              <a:rPr lang="en-US" smtClean="0"/>
              <a:t>11/15/2021</a:t>
            </a:fld>
            <a:endParaRPr lang="en-US"/>
          </a:p>
        </p:txBody>
      </p:sp>
      <p:sp>
        <p:nvSpPr>
          <p:cNvPr id="3" name="Footer Placeholder 2">
            <a:extLst>
              <a:ext uri="{FF2B5EF4-FFF2-40B4-BE49-F238E27FC236}">
                <a16:creationId xmlns:a16="http://schemas.microsoft.com/office/drawing/2014/main" id="{B5A21520-BF7E-4BB7-A5CA-0C08F03A9EC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15F2FA-CF38-42C6-974A-AD2BFF60379D}"/>
              </a:ext>
            </a:extLst>
          </p:cNvPr>
          <p:cNvSpPr>
            <a:spLocks noGrp="1"/>
          </p:cNvSpPr>
          <p:nvPr>
            <p:ph type="sldNum" sz="quarter" idx="12"/>
          </p:nvPr>
        </p:nvSpPr>
        <p:spPr/>
        <p:txBody>
          <a:bodyPr/>
          <a:lstStyle/>
          <a:p>
            <a:fld id="{18712420-4A9F-4E58-A34E-1A71D872D7E0}" type="slidenum">
              <a:rPr lang="en-US" smtClean="0"/>
              <a:t>‹#›</a:t>
            </a:fld>
            <a:endParaRPr lang="en-US"/>
          </a:p>
        </p:txBody>
      </p:sp>
    </p:spTree>
    <p:extLst>
      <p:ext uri="{BB962C8B-B14F-4D97-AF65-F5344CB8AC3E}">
        <p14:creationId xmlns:p14="http://schemas.microsoft.com/office/powerpoint/2010/main" val="301539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47DBC-089B-4971-91FB-423073DCA3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94A395-7619-4B65-B719-428E087EFE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BB591B-A0FF-403A-BF30-A4B81F34F3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CF7098-9758-4D11-9A33-E1F4D61561B8}"/>
              </a:ext>
            </a:extLst>
          </p:cNvPr>
          <p:cNvSpPr>
            <a:spLocks noGrp="1"/>
          </p:cNvSpPr>
          <p:nvPr>
            <p:ph type="dt" sz="half" idx="10"/>
          </p:nvPr>
        </p:nvSpPr>
        <p:spPr/>
        <p:txBody>
          <a:bodyPr/>
          <a:lstStyle/>
          <a:p>
            <a:fld id="{D148DE0C-1D7C-4F92-BD4B-2B9B78ABA027}" type="datetimeFigureOut">
              <a:rPr lang="en-US" smtClean="0"/>
              <a:t>11/15/2021</a:t>
            </a:fld>
            <a:endParaRPr lang="en-US"/>
          </a:p>
        </p:txBody>
      </p:sp>
      <p:sp>
        <p:nvSpPr>
          <p:cNvPr id="6" name="Footer Placeholder 5">
            <a:extLst>
              <a:ext uri="{FF2B5EF4-FFF2-40B4-BE49-F238E27FC236}">
                <a16:creationId xmlns:a16="http://schemas.microsoft.com/office/drawing/2014/main" id="{C3C464AA-4FFD-4FF3-B374-FC478E01AE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19CE59-1E75-49E9-B96F-BAF66DD3E7D0}"/>
              </a:ext>
            </a:extLst>
          </p:cNvPr>
          <p:cNvSpPr>
            <a:spLocks noGrp="1"/>
          </p:cNvSpPr>
          <p:nvPr>
            <p:ph type="sldNum" sz="quarter" idx="12"/>
          </p:nvPr>
        </p:nvSpPr>
        <p:spPr/>
        <p:txBody>
          <a:bodyPr/>
          <a:lstStyle/>
          <a:p>
            <a:fld id="{18712420-4A9F-4E58-A34E-1A71D872D7E0}" type="slidenum">
              <a:rPr lang="en-US" smtClean="0"/>
              <a:t>‹#›</a:t>
            </a:fld>
            <a:endParaRPr lang="en-US"/>
          </a:p>
        </p:txBody>
      </p:sp>
    </p:spTree>
    <p:extLst>
      <p:ext uri="{BB962C8B-B14F-4D97-AF65-F5344CB8AC3E}">
        <p14:creationId xmlns:p14="http://schemas.microsoft.com/office/powerpoint/2010/main" val="699111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5DE19-8102-4896-A1C3-6B4EA64424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3C8DDC-0A51-4980-868C-6741B09D7E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00AE577-25DD-4AC9-84A5-696E6CE4D2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63309D-6A62-41E4-91BC-149ADFC7CDE6}"/>
              </a:ext>
            </a:extLst>
          </p:cNvPr>
          <p:cNvSpPr>
            <a:spLocks noGrp="1"/>
          </p:cNvSpPr>
          <p:nvPr>
            <p:ph type="dt" sz="half" idx="10"/>
          </p:nvPr>
        </p:nvSpPr>
        <p:spPr/>
        <p:txBody>
          <a:bodyPr/>
          <a:lstStyle/>
          <a:p>
            <a:fld id="{D148DE0C-1D7C-4F92-BD4B-2B9B78ABA027}" type="datetimeFigureOut">
              <a:rPr lang="en-US" smtClean="0"/>
              <a:t>11/15/2021</a:t>
            </a:fld>
            <a:endParaRPr lang="en-US"/>
          </a:p>
        </p:txBody>
      </p:sp>
      <p:sp>
        <p:nvSpPr>
          <p:cNvPr id="6" name="Footer Placeholder 5">
            <a:extLst>
              <a:ext uri="{FF2B5EF4-FFF2-40B4-BE49-F238E27FC236}">
                <a16:creationId xmlns:a16="http://schemas.microsoft.com/office/drawing/2014/main" id="{29A5B10B-B091-4DC4-B8FE-14EDC72367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610971-0C68-4021-AB28-97603DBEA9E0}"/>
              </a:ext>
            </a:extLst>
          </p:cNvPr>
          <p:cNvSpPr>
            <a:spLocks noGrp="1"/>
          </p:cNvSpPr>
          <p:nvPr>
            <p:ph type="sldNum" sz="quarter" idx="12"/>
          </p:nvPr>
        </p:nvSpPr>
        <p:spPr/>
        <p:txBody>
          <a:bodyPr/>
          <a:lstStyle/>
          <a:p>
            <a:fld id="{18712420-4A9F-4E58-A34E-1A71D872D7E0}" type="slidenum">
              <a:rPr lang="en-US" smtClean="0"/>
              <a:t>‹#›</a:t>
            </a:fld>
            <a:endParaRPr lang="en-US"/>
          </a:p>
        </p:txBody>
      </p:sp>
    </p:spTree>
    <p:extLst>
      <p:ext uri="{BB962C8B-B14F-4D97-AF65-F5344CB8AC3E}">
        <p14:creationId xmlns:p14="http://schemas.microsoft.com/office/powerpoint/2010/main" val="148491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B50E01-F96E-4C9E-BCD2-2636F857D2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545C30-54A8-4064-B515-9C5DE785C3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F48D05-8B31-41D0-AC23-16D077936C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48DE0C-1D7C-4F92-BD4B-2B9B78ABA027}" type="datetimeFigureOut">
              <a:rPr lang="en-US" smtClean="0"/>
              <a:t>11/15/2021</a:t>
            </a:fld>
            <a:endParaRPr lang="en-US"/>
          </a:p>
        </p:txBody>
      </p:sp>
      <p:sp>
        <p:nvSpPr>
          <p:cNvPr id="5" name="Footer Placeholder 4">
            <a:extLst>
              <a:ext uri="{FF2B5EF4-FFF2-40B4-BE49-F238E27FC236}">
                <a16:creationId xmlns:a16="http://schemas.microsoft.com/office/drawing/2014/main" id="{9FD8CBBC-7D55-4603-804F-52261F19BB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62E119F-18CA-47A4-B171-C18B0EEB62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712420-4A9F-4E58-A34E-1A71D872D7E0}" type="slidenum">
              <a:rPr lang="en-US" smtClean="0"/>
              <a:t>‹#›</a:t>
            </a:fld>
            <a:endParaRPr lang="en-US"/>
          </a:p>
        </p:txBody>
      </p:sp>
    </p:spTree>
    <p:extLst>
      <p:ext uri="{BB962C8B-B14F-4D97-AF65-F5344CB8AC3E}">
        <p14:creationId xmlns:p14="http://schemas.microsoft.com/office/powerpoint/2010/main" val="12297933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nomorebombs.org/"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hyperlink" Target="https://www.icanw.org/"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beyondthebomb.org/" TargetMode="External"/><Relationship Id="rId3" Type="http://schemas.openxmlformats.org/officeDocument/2006/relationships/hyperlink" Target="https://www.wilpf.org/" TargetMode="External"/><Relationship Id="rId7" Type="http://schemas.openxmlformats.org/officeDocument/2006/relationships/hyperlink" Target="https://www.wanwcoalition.org/" TargetMode="External"/><Relationship Id="rId12"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hyperlink" Target="https://www.dontbankonthebomb.com/" TargetMode="External"/><Relationship Id="rId11" Type="http://schemas.openxmlformats.org/officeDocument/2006/relationships/hyperlink" Target="https://www.nomorebombs.org/" TargetMode="External"/><Relationship Id="rId5" Type="http://schemas.openxmlformats.org/officeDocument/2006/relationships/hyperlink" Target="https://www.icanw.org/the_treaty" TargetMode="External"/><Relationship Id="rId10" Type="http://schemas.openxmlformats.org/officeDocument/2006/relationships/hyperlink" Target="https://www.gzcenter.org/" TargetMode="External"/><Relationship Id="rId4" Type="http://schemas.openxmlformats.org/officeDocument/2006/relationships/hyperlink" Target="https://www.ippnw.org/" TargetMode="External"/><Relationship Id="rId9" Type="http://schemas.openxmlformats.org/officeDocument/2006/relationships/hyperlink" Target="https://www.codepink.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DE43E3-3CAE-4465-87CD-F22277261F83}"/>
              </a:ext>
            </a:extLst>
          </p:cNvPr>
          <p:cNvSpPr txBox="1"/>
          <p:nvPr/>
        </p:nvSpPr>
        <p:spPr>
          <a:xfrm>
            <a:off x="1028700" y="1967266"/>
            <a:ext cx="2628900" cy="2547257"/>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en-US" sz="2800" b="1" kern="1200" dirty="0">
                <a:solidFill>
                  <a:srgbClr val="FFFFFF"/>
                </a:solidFill>
                <a:latin typeface="+mj-lt"/>
                <a:ea typeface="+mj-ea"/>
                <a:cs typeface="+mj-cs"/>
              </a:rPr>
              <a:t>TPNW:  Our Last Chance?</a:t>
            </a:r>
          </a:p>
          <a:p>
            <a:pPr algn="ctr">
              <a:lnSpc>
                <a:spcPct val="90000"/>
              </a:lnSpc>
              <a:spcBef>
                <a:spcPct val="0"/>
              </a:spcBef>
              <a:spcAft>
                <a:spcPts val="600"/>
              </a:spcAft>
            </a:pPr>
            <a:endParaRPr lang="en-US" sz="2800" b="1" kern="1200" dirty="0">
              <a:solidFill>
                <a:srgbClr val="FFFFFF"/>
              </a:solidFill>
              <a:latin typeface="+mj-lt"/>
              <a:ea typeface="+mj-ea"/>
              <a:cs typeface="+mj-cs"/>
            </a:endParaRPr>
          </a:p>
          <a:p>
            <a:pPr algn="ctr">
              <a:lnSpc>
                <a:spcPct val="90000"/>
              </a:lnSpc>
              <a:spcBef>
                <a:spcPct val="0"/>
              </a:spcBef>
              <a:spcAft>
                <a:spcPts val="600"/>
              </a:spcAft>
            </a:pPr>
            <a:r>
              <a:rPr lang="en-US" sz="2800" b="1" kern="1200" dirty="0">
                <a:solidFill>
                  <a:srgbClr val="FFFFFF"/>
                </a:solidFill>
                <a:latin typeface="+mj-lt"/>
                <a:ea typeface="+mj-ea"/>
                <a:cs typeface="+mj-cs"/>
              </a:rPr>
              <a:t>A presentation of No More Bombs</a:t>
            </a:r>
          </a:p>
        </p:txBody>
      </p:sp>
      <p:pic>
        <p:nvPicPr>
          <p:cNvPr id="4" name="Picture 3" descr="A picture containing text&#10;&#10;Description automatically generated">
            <a:hlinkClick r:id="rId2"/>
            <a:extLst>
              <a:ext uri="{FF2B5EF4-FFF2-40B4-BE49-F238E27FC236}">
                <a16:creationId xmlns:a16="http://schemas.microsoft.com/office/drawing/2014/main" id="{7CF6044C-8CFE-45F2-8A89-61D63FB25B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3150" y="1967266"/>
            <a:ext cx="6780700" cy="3085218"/>
          </a:xfrm>
          <a:prstGeom prst="rect">
            <a:avLst/>
          </a:prstGeom>
        </p:spPr>
      </p:pic>
      <p:sp>
        <p:nvSpPr>
          <p:cNvPr id="5" name="TextBox 4">
            <a:extLst>
              <a:ext uri="{FF2B5EF4-FFF2-40B4-BE49-F238E27FC236}">
                <a16:creationId xmlns:a16="http://schemas.microsoft.com/office/drawing/2014/main" id="{726ED225-E994-4445-9459-A38CEB1CED41}"/>
              </a:ext>
            </a:extLst>
          </p:cNvPr>
          <p:cNvSpPr txBox="1"/>
          <p:nvPr/>
        </p:nvSpPr>
        <p:spPr>
          <a:xfrm>
            <a:off x="3221120" y="577049"/>
            <a:ext cx="5024760" cy="461665"/>
          </a:xfrm>
          <a:prstGeom prst="rect">
            <a:avLst/>
          </a:prstGeom>
          <a:noFill/>
        </p:spPr>
        <p:txBody>
          <a:bodyPr wrap="square" rtlCol="0">
            <a:spAutoFit/>
          </a:bodyPr>
          <a:lstStyle/>
          <a:p>
            <a:pPr algn="ctr"/>
            <a:r>
              <a:rPr lang="en-US" sz="2400" dirty="0"/>
              <a:t>A presentation by No More Bombs</a:t>
            </a:r>
          </a:p>
        </p:txBody>
      </p:sp>
    </p:spTree>
    <p:extLst>
      <p:ext uri="{BB962C8B-B14F-4D97-AF65-F5344CB8AC3E}">
        <p14:creationId xmlns:p14="http://schemas.microsoft.com/office/powerpoint/2010/main" val="3948440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E39B11-8D60-4224-982A-08D7CCA6BAE4}"/>
              </a:ext>
            </a:extLst>
          </p:cNvPr>
          <p:cNvSpPr txBox="1"/>
          <p:nvPr/>
        </p:nvSpPr>
        <p:spPr>
          <a:xfrm>
            <a:off x="727968" y="355107"/>
            <a:ext cx="10475651" cy="5632311"/>
          </a:xfrm>
          <a:prstGeom prst="rect">
            <a:avLst/>
          </a:prstGeom>
          <a:noFill/>
        </p:spPr>
        <p:txBody>
          <a:bodyPr wrap="square" rtlCol="0">
            <a:spAutoFit/>
          </a:bodyPr>
          <a:lstStyle/>
          <a:p>
            <a:pPr algn="ctr"/>
            <a:r>
              <a:rPr lang="en-US" sz="2400" b="1" dirty="0"/>
              <a:t>First Nuclear Posture Review   1994</a:t>
            </a:r>
            <a:r>
              <a:rPr lang="en-US" sz="2000" dirty="0"/>
              <a:t>,                                                                                                 </a:t>
            </a:r>
            <a:r>
              <a:rPr lang="en-US" dirty="0"/>
              <a:t>1993 US Nuclear Arsenal  totaled 11,500 warheads.</a:t>
            </a:r>
          </a:p>
          <a:p>
            <a:pPr algn="ctr"/>
            <a:r>
              <a:rPr lang="en-US" dirty="0"/>
              <a:t>President Bill Clinton.</a:t>
            </a:r>
          </a:p>
          <a:p>
            <a:pPr algn="ctr"/>
            <a:r>
              <a:rPr lang="en-US" dirty="0"/>
              <a:t>  </a:t>
            </a:r>
          </a:p>
          <a:p>
            <a:pPr algn="ctr"/>
            <a:r>
              <a:rPr lang="en-US" dirty="0"/>
              <a:t>Reaction to the previous nuclear arsenal downsizing begun under Ronald Reagan                                                and continued by George H W Bush.</a:t>
            </a:r>
          </a:p>
          <a:p>
            <a:pPr algn="ctr"/>
            <a:endParaRPr lang="en-US" dirty="0"/>
          </a:p>
          <a:p>
            <a:pPr algn="ctr"/>
            <a:r>
              <a:rPr lang="en-US" dirty="0"/>
              <a:t>The NPR recommended expanding entire triad</a:t>
            </a:r>
          </a:p>
          <a:p>
            <a:pPr algn="ctr"/>
            <a:r>
              <a:rPr lang="en-US" dirty="0"/>
              <a:t>More bombers, submarines, and ICBMs</a:t>
            </a:r>
          </a:p>
          <a:p>
            <a:pPr algn="ctr"/>
            <a:endParaRPr lang="en-US" dirty="0"/>
          </a:p>
          <a:p>
            <a:pPr algn="ctr"/>
            <a:endParaRPr lang="en-US" sz="2400" dirty="0"/>
          </a:p>
          <a:p>
            <a:pPr algn="ctr"/>
            <a:r>
              <a:rPr lang="en-US" sz="2400" b="1" dirty="0"/>
              <a:t>Second Nuclear Posture Review   2002                                                                              </a:t>
            </a:r>
            <a:r>
              <a:rPr lang="en-US" dirty="0"/>
              <a:t>2001 US Nuclear Arsenal was 10,500 warheads</a:t>
            </a:r>
          </a:p>
          <a:p>
            <a:pPr algn="ctr"/>
            <a:r>
              <a:rPr lang="en-US" dirty="0"/>
              <a:t>President George W Bush</a:t>
            </a:r>
          </a:p>
          <a:p>
            <a:pPr algn="ctr"/>
            <a:endParaRPr lang="en-US" dirty="0"/>
          </a:p>
          <a:p>
            <a:pPr algn="ctr"/>
            <a:r>
              <a:rPr lang="en-US" dirty="0"/>
              <a:t>No cuts proposed, but it called for </a:t>
            </a:r>
            <a:r>
              <a:rPr lang="en-US" b="0" i="0" dirty="0">
                <a:solidFill>
                  <a:srgbClr val="202122"/>
                </a:solidFill>
                <a:effectLst/>
                <a:latin typeface="Calibri" panose="020F0502020204030204" pitchFamily="34" charset="0"/>
                <a:cs typeface="Calibri" panose="020F0502020204030204" pitchFamily="34" charset="0"/>
              </a:rPr>
              <a:t>requiring the</a:t>
            </a:r>
          </a:p>
          <a:p>
            <a:pPr algn="ctr"/>
            <a:r>
              <a:rPr lang="en-US" b="0" i="0" dirty="0">
                <a:solidFill>
                  <a:srgbClr val="202122"/>
                </a:solidFill>
                <a:effectLst/>
                <a:latin typeface="Calibri" panose="020F0502020204030204" pitchFamily="34" charset="0"/>
                <a:cs typeface="Calibri" panose="020F0502020204030204" pitchFamily="34" charset="0"/>
              </a:rPr>
              <a:t> </a:t>
            </a:r>
            <a:r>
              <a:rPr lang="en-US" b="1" i="0" dirty="0">
                <a:solidFill>
                  <a:srgbClr val="202122"/>
                </a:solidFill>
                <a:effectLst/>
                <a:latin typeface="Calibri" panose="020F0502020204030204" pitchFamily="34" charset="0"/>
                <a:cs typeface="Calibri" panose="020F0502020204030204" pitchFamily="34" charset="0"/>
              </a:rPr>
              <a:t>"Pentagon to draft contingency plans for the use of nuclear weapons against at least seven countries, naming not only Russia and the ‘</a:t>
            </a:r>
            <a:r>
              <a:rPr lang="en-US" b="1" i="0" dirty="0">
                <a:effectLst/>
                <a:latin typeface="Calibri" panose="020F0502020204030204" pitchFamily="34" charset="0"/>
                <a:cs typeface="Calibri" panose="020F0502020204030204" pitchFamily="34" charset="0"/>
              </a:rPr>
              <a:t>axis of evil’</a:t>
            </a:r>
            <a:r>
              <a:rPr lang="en-US" b="1" i="0" dirty="0">
                <a:solidFill>
                  <a:srgbClr val="202122"/>
                </a:solidFill>
                <a:effectLst/>
                <a:latin typeface="Calibri" panose="020F0502020204030204" pitchFamily="34" charset="0"/>
                <a:cs typeface="Calibri" panose="020F0502020204030204" pitchFamily="34" charset="0"/>
              </a:rPr>
              <a:t>—Iraq, Iran, and North Korea—but also China, Libya and Syria.“</a:t>
            </a:r>
          </a:p>
          <a:p>
            <a:pPr algn="ct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80246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9DD2B9-6B03-4921-90A6-922F03CC1246}"/>
              </a:ext>
            </a:extLst>
          </p:cNvPr>
          <p:cNvSpPr txBox="1"/>
          <p:nvPr/>
        </p:nvSpPr>
        <p:spPr>
          <a:xfrm>
            <a:off x="1666043" y="417250"/>
            <a:ext cx="8859913" cy="5909310"/>
          </a:xfrm>
          <a:prstGeom prst="rect">
            <a:avLst/>
          </a:prstGeom>
          <a:noFill/>
        </p:spPr>
        <p:txBody>
          <a:bodyPr wrap="square" rtlCol="0">
            <a:spAutoFit/>
          </a:bodyPr>
          <a:lstStyle/>
          <a:p>
            <a:pPr marL="342900" indent="-342900" algn="ctr">
              <a:buAutoNum type="arabicPlain" startAt="2010"/>
            </a:pPr>
            <a:r>
              <a:rPr lang="en-US" sz="2400" b="1" dirty="0"/>
              <a:t> Nuclear Posture Review</a:t>
            </a:r>
          </a:p>
          <a:p>
            <a:pPr algn="ctr"/>
            <a:endParaRPr lang="en-US" sz="2400" b="1" dirty="0"/>
          </a:p>
          <a:p>
            <a:pPr algn="ctr"/>
            <a:r>
              <a:rPr lang="en-US" dirty="0"/>
              <a:t>Coming soon after President Barack Obama’s 2009 speech in Prague, this was expected to commit the US to serious reductions in nuclear warheads and systems. </a:t>
            </a:r>
          </a:p>
          <a:p>
            <a:pPr algn="ctr"/>
            <a:r>
              <a:rPr lang="en-US" dirty="0"/>
              <a:t> In fact, the only move in that direction was to renew START negotiations with Russia. </a:t>
            </a:r>
          </a:p>
          <a:p>
            <a:pPr algn="ctr"/>
            <a:r>
              <a:rPr lang="en-US" dirty="0"/>
              <a:t>  </a:t>
            </a:r>
          </a:p>
          <a:p>
            <a:pPr algn="ctr"/>
            <a:r>
              <a:rPr lang="en-US" dirty="0"/>
              <a:t>What quickly emerged was “Modernization”:  the 30 year program now underway to upgrade, rebuild,  and replace the entire nuclear arsenal.                                                                             This was the bargain:  </a:t>
            </a:r>
            <a:r>
              <a:rPr lang="en-US" b="1" dirty="0"/>
              <a:t>New START for Modernization. </a:t>
            </a:r>
          </a:p>
          <a:p>
            <a:pPr algn="ctr"/>
            <a:endParaRPr lang="en-US" dirty="0"/>
          </a:p>
          <a:p>
            <a:pPr algn="ctr"/>
            <a:endParaRPr lang="en-US" dirty="0"/>
          </a:p>
          <a:p>
            <a:pPr algn="ctr"/>
            <a:endParaRPr lang="en-US" dirty="0"/>
          </a:p>
          <a:p>
            <a:pPr algn="ctr"/>
            <a:r>
              <a:rPr lang="en-US" sz="2400" b="1" dirty="0"/>
              <a:t>2018 Nuclear Posture Review</a:t>
            </a:r>
          </a:p>
          <a:p>
            <a:pPr algn="ctr"/>
            <a:endParaRPr lang="en-US" dirty="0"/>
          </a:p>
          <a:p>
            <a:pPr algn="ctr"/>
            <a:r>
              <a:rPr lang="en-US" dirty="0"/>
              <a:t>Donald Trump not only exposed the modernization program for the </a:t>
            </a:r>
          </a:p>
          <a:p>
            <a:pPr algn="ctr"/>
            <a:r>
              <a:rPr lang="en-US" dirty="0"/>
              <a:t>Military-Industrial-Complex’s Golden Opportunity that it is, the 2018 NPR went even farther, </a:t>
            </a:r>
            <a:r>
              <a:rPr lang="en-US" b="1" dirty="0"/>
              <a:t>committing to weapons systems that had been considered and dismissed years ago</a:t>
            </a:r>
            <a:r>
              <a:rPr lang="en-US" dirty="0"/>
              <a:t>.   </a:t>
            </a:r>
          </a:p>
          <a:p>
            <a:pPr algn="ctr"/>
            <a:r>
              <a:rPr lang="en-US" dirty="0"/>
              <a:t>As a result, down payments have already been made to manufacture new Short Range Missiles, experimental weapon systems like Hypersonic missiles, Sea Launched Cruise Missiles, and the new warheads and new plutonium pits that will arm them.   </a:t>
            </a:r>
          </a:p>
        </p:txBody>
      </p:sp>
    </p:spTree>
    <p:extLst>
      <p:ext uri="{BB962C8B-B14F-4D97-AF65-F5344CB8AC3E}">
        <p14:creationId xmlns:p14="http://schemas.microsoft.com/office/powerpoint/2010/main" val="3345769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A83976-343A-4B57-9187-26633CC8A83F}"/>
              </a:ext>
            </a:extLst>
          </p:cNvPr>
          <p:cNvSpPr txBox="1"/>
          <p:nvPr/>
        </p:nvSpPr>
        <p:spPr>
          <a:xfrm>
            <a:off x="2592280" y="834501"/>
            <a:ext cx="6125592" cy="2185214"/>
          </a:xfrm>
          <a:prstGeom prst="rect">
            <a:avLst/>
          </a:prstGeom>
          <a:noFill/>
        </p:spPr>
        <p:txBody>
          <a:bodyPr wrap="square" rtlCol="0">
            <a:spAutoFit/>
          </a:bodyPr>
          <a:lstStyle/>
          <a:p>
            <a:pPr algn="ctr"/>
            <a:r>
              <a:rPr lang="en-US" sz="2400" b="1" dirty="0"/>
              <a:t>2021 Nuclear Posture Review</a:t>
            </a:r>
          </a:p>
          <a:p>
            <a:pPr algn="ctr"/>
            <a:r>
              <a:rPr lang="en-US" sz="2400" b="1" dirty="0"/>
              <a:t>is now underway</a:t>
            </a:r>
          </a:p>
          <a:p>
            <a:pPr algn="ctr"/>
            <a:endParaRPr lang="en-US" sz="2400" b="1" dirty="0"/>
          </a:p>
          <a:p>
            <a:pPr algn="ctr"/>
            <a:r>
              <a:rPr lang="en-US" sz="2000" dirty="0"/>
              <a:t>We</a:t>
            </a:r>
            <a:r>
              <a:rPr lang="en-US" sz="2400" b="1" dirty="0"/>
              <a:t> </a:t>
            </a:r>
            <a:r>
              <a:rPr lang="en-US" sz="2000" dirty="0"/>
              <a:t>shouldn’t be surprised when it promises more spending for more new weapons, and no substantive move toward disarmament.</a:t>
            </a:r>
          </a:p>
        </p:txBody>
      </p:sp>
    </p:spTree>
    <p:extLst>
      <p:ext uri="{BB962C8B-B14F-4D97-AF65-F5344CB8AC3E}">
        <p14:creationId xmlns:p14="http://schemas.microsoft.com/office/powerpoint/2010/main" val="4100549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02B2E508-6C88-445F-ACEF-16C69204EF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417" y="150920"/>
            <a:ext cx="5289487" cy="6858000"/>
          </a:xfrm>
          <a:prstGeom prst="rect">
            <a:avLst/>
          </a:prstGeom>
        </p:spPr>
      </p:pic>
      <p:sp>
        <p:nvSpPr>
          <p:cNvPr id="4" name="TextBox 3">
            <a:extLst>
              <a:ext uri="{FF2B5EF4-FFF2-40B4-BE49-F238E27FC236}">
                <a16:creationId xmlns:a16="http://schemas.microsoft.com/office/drawing/2014/main" id="{35FC5962-0BA5-484A-9740-FC116FBE8568}"/>
              </a:ext>
            </a:extLst>
          </p:cNvPr>
          <p:cNvSpPr txBox="1"/>
          <p:nvPr/>
        </p:nvSpPr>
        <p:spPr>
          <a:xfrm>
            <a:off x="5779363" y="701336"/>
            <a:ext cx="6232124" cy="3046988"/>
          </a:xfrm>
          <a:prstGeom prst="rect">
            <a:avLst/>
          </a:prstGeom>
          <a:noFill/>
        </p:spPr>
        <p:txBody>
          <a:bodyPr wrap="square" rtlCol="0">
            <a:spAutoFit/>
          </a:bodyPr>
          <a:lstStyle/>
          <a:p>
            <a:r>
              <a:rPr lang="en-US" sz="2400" dirty="0"/>
              <a:t>This is the 2022 Military Budget submitted by the House Armed Services Committee, September 16, 2021:</a:t>
            </a:r>
          </a:p>
          <a:p>
            <a:endParaRPr lang="en-US" sz="2400" dirty="0"/>
          </a:p>
          <a:p>
            <a:r>
              <a:rPr lang="en-US" sz="2400" b="1" dirty="0"/>
              <a:t>$778 Billion </a:t>
            </a:r>
            <a:r>
              <a:rPr lang="en-US" sz="2400" dirty="0"/>
              <a:t>total,  a </a:t>
            </a:r>
            <a:r>
              <a:rPr lang="en-US" sz="2400" b="1" dirty="0"/>
              <a:t>9.5% increase</a:t>
            </a:r>
            <a:r>
              <a:rPr lang="en-US" sz="2400" dirty="0"/>
              <a:t>, of which </a:t>
            </a:r>
          </a:p>
          <a:p>
            <a:r>
              <a:rPr lang="en-US" sz="2400" b="1" dirty="0"/>
              <a:t>$18.14 Billion </a:t>
            </a:r>
            <a:r>
              <a:rPr lang="en-US" sz="2400" dirty="0"/>
              <a:t>is dedicated to Nuclear Weapons</a:t>
            </a:r>
          </a:p>
          <a:p>
            <a:endParaRPr lang="en-US" sz="2400" dirty="0"/>
          </a:p>
          <a:p>
            <a:r>
              <a:rPr lang="en-US" sz="2400" dirty="0"/>
              <a:t>And the Senate will likely add more </a:t>
            </a:r>
          </a:p>
        </p:txBody>
      </p:sp>
    </p:spTree>
    <p:extLst>
      <p:ext uri="{BB962C8B-B14F-4D97-AF65-F5344CB8AC3E}">
        <p14:creationId xmlns:p14="http://schemas.microsoft.com/office/powerpoint/2010/main" val="3455481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BCB9D9-D248-433F-9E00-60D3038655E3}"/>
              </a:ext>
            </a:extLst>
          </p:cNvPr>
          <p:cNvSpPr txBox="1"/>
          <p:nvPr/>
        </p:nvSpPr>
        <p:spPr>
          <a:xfrm>
            <a:off x="2183908" y="426127"/>
            <a:ext cx="7350710" cy="6617196"/>
          </a:xfrm>
          <a:prstGeom prst="rect">
            <a:avLst/>
          </a:prstGeom>
          <a:noFill/>
        </p:spPr>
        <p:txBody>
          <a:bodyPr wrap="square" rtlCol="0">
            <a:spAutoFit/>
          </a:bodyPr>
          <a:lstStyle/>
          <a:p>
            <a:pPr algn="ctr"/>
            <a:r>
              <a:rPr lang="en-US" sz="2400" dirty="0"/>
              <a:t>It is obvious, we are stuck in the madness and must depend on the rationality of the rest of the world to solve many of the problems we in the United States have created.  </a:t>
            </a:r>
          </a:p>
          <a:p>
            <a:endParaRPr lang="en-US" sz="2400" dirty="0"/>
          </a:p>
          <a:p>
            <a:pPr algn="ctr"/>
            <a:r>
              <a:rPr lang="en-US" sz="2400" b="1" dirty="0"/>
              <a:t>For nuclear weapons, it is the TPNW</a:t>
            </a:r>
          </a:p>
          <a:p>
            <a:pPr algn="ctr"/>
            <a:endParaRPr lang="en-US" sz="2400" b="1" dirty="0"/>
          </a:p>
          <a:p>
            <a:pPr algn="ctr"/>
            <a:r>
              <a:rPr lang="en-US" sz="2800" b="1" dirty="0"/>
              <a:t>Treaty for the Prohibition of Nuclear Weapons</a:t>
            </a:r>
          </a:p>
          <a:p>
            <a:pPr algn="ctr"/>
            <a:r>
              <a:rPr lang="en-US" sz="3600" b="1" dirty="0"/>
              <a:t> </a:t>
            </a:r>
          </a:p>
          <a:p>
            <a:pPr algn="ctr"/>
            <a:r>
              <a:rPr lang="en-US" sz="2400" dirty="0"/>
              <a:t>The pattern for this treaty has been the successful prohibition of </a:t>
            </a:r>
            <a:r>
              <a:rPr lang="en-US" sz="2400" b="1" dirty="0"/>
              <a:t>Biological Weapons in 1975</a:t>
            </a:r>
            <a:r>
              <a:rPr lang="en-US" sz="2400" dirty="0"/>
              <a:t>, </a:t>
            </a:r>
          </a:p>
          <a:p>
            <a:pPr algn="ctr"/>
            <a:r>
              <a:rPr lang="en-US" sz="2400" b="1" dirty="0"/>
              <a:t>Chemical Weapons in 1997</a:t>
            </a:r>
            <a:r>
              <a:rPr lang="en-US" sz="2400" dirty="0"/>
              <a:t>,</a:t>
            </a:r>
          </a:p>
          <a:p>
            <a:pPr algn="ctr"/>
            <a:r>
              <a:rPr lang="en-US" sz="2400" b="1" dirty="0"/>
              <a:t>Landmines in 1997</a:t>
            </a:r>
            <a:r>
              <a:rPr lang="en-US" sz="2400" dirty="0"/>
              <a:t>,</a:t>
            </a:r>
          </a:p>
          <a:p>
            <a:pPr algn="ctr"/>
            <a:r>
              <a:rPr lang="en-US" sz="2400" dirty="0"/>
              <a:t>and </a:t>
            </a:r>
            <a:r>
              <a:rPr lang="en-US" sz="2400" b="1" dirty="0"/>
              <a:t>Cluster munitions in 2010</a:t>
            </a:r>
            <a:r>
              <a:rPr lang="en-US" sz="2400" dirty="0"/>
              <a:t>,</a:t>
            </a:r>
          </a:p>
          <a:p>
            <a:pPr algn="ctr"/>
            <a:r>
              <a:rPr lang="en-US" sz="2400" dirty="0"/>
              <a:t>All negotiated through the </a:t>
            </a:r>
            <a:r>
              <a:rPr lang="en-US" sz="2400" b="1" dirty="0"/>
              <a:t>United Nations</a:t>
            </a:r>
            <a:r>
              <a:rPr lang="en-US" sz="2400" dirty="0"/>
              <a:t>.</a:t>
            </a:r>
          </a:p>
          <a:p>
            <a:pPr algn="ctr"/>
            <a:endParaRPr lang="en-US" sz="2400" dirty="0"/>
          </a:p>
          <a:p>
            <a:pPr algn="ctr"/>
            <a:endParaRPr lang="en-US" sz="2400" dirty="0"/>
          </a:p>
        </p:txBody>
      </p:sp>
    </p:spTree>
    <p:extLst>
      <p:ext uri="{BB962C8B-B14F-4D97-AF65-F5344CB8AC3E}">
        <p14:creationId xmlns:p14="http://schemas.microsoft.com/office/powerpoint/2010/main" val="520651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B9379FF-494D-467A-9067-F60C7EA814CE}"/>
              </a:ext>
            </a:extLst>
          </p:cNvPr>
          <p:cNvSpPr txBox="1"/>
          <p:nvPr/>
        </p:nvSpPr>
        <p:spPr>
          <a:xfrm>
            <a:off x="3047260" y="1107506"/>
            <a:ext cx="6094520" cy="34163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For nuclear weapons, it is the TPNW</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Merriweather" panose="000005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62626"/>
                </a:solidFill>
                <a:effectLst/>
                <a:uLnTx/>
                <a:uFillTx/>
                <a:latin typeface="Calibri" panose="020F0502020204030204" pitchFamily="34" charset="0"/>
                <a:cs typeface="Calibri" panose="020F0502020204030204" pitchFamily="34" charset="0"/>
              </a:rPr>
              <a:t>On 7 July 2017 – following a decade of advocacy by </a:t>
            </a:r>
            <a:r>
              <a:rPr kumimoji="0" lang="en-US" sz="2000" b="1" i="0" u="none" strike="noStrike" kern="1200" cap="none" spc="0" normalizeH="0" baseline="0" noProof="0" dirty="0">
                <a:ln>
                  <a:noFill/>
                </a:ln>
                <a:solidFill>
                  <a:srgbClr val="262626"/>
                </a:solidFill>
                <a:effectLst/>
                <a:uLnTx/>
                <a:uFillTx/>
                <a:latin typeface="Calibri" panose="020F0502020204030204" pitchFamily="34" charset="0"/>
                <a:cs typeface="Calibri" panose="020F0502020204030204" pitchFamily="34" charset="0"/>
              </a:rPr>
              <a:t>ICAN</a:t>
            </a:r>
            <a:r>
              <a:rPr kumimoji="0" lang="en-US" sz="2000" b="0" i="0" u="none" strike="noStrike" kern="1200" cap="none" spc="0" normalizeH="0" baseline="0" noProof="0" dirty="0">
                <a:ln>
                  <a:noFill/>
                </a:ln>
                <a:solidFill>
                  <a:srgbClr val="262626"/>
                </a:solidFill>
                <a:effectLst/>
                <a:uLnTx/>
                <a:uFillTx/>
                <a:latin typeface="Calibri" panose="020F0502020204030204" pitchFamily="34" charset="0"/>
                <a:cs typeface="Calibri" panose="020F0502020204030204" pitchFamily="34" charset="0"/>
              </a:rPr>
              <a:t> and its partners – an overwhelming majority of the world’s nations adopted a landmark global agreement to ban nuclear weapons, known officially as the            </a:t>
            </a:r>
            <a:r>
              <a:rPr kumimoji="0" lang="en-US" sz="2000" b="1" i="0" u="none" strike="noStrike" kern="1200" cap="none" spc="0" normalizeH="0" baseline="0" noProof="0" dirty="0">
                <a:ln>
                  <a:noFill/>
                </a:ln>
                <a:solidFill>
                  <a:srgbClr val="262626"/>
                </a:solidFill>
                <a:effectLst/>
                <a:uLnTx/>
                <a:uFillTx/>
                <a:latin typeface="Calibri" panose="020F0502020204030204" pitchFamily="34" charset="0"/>
                <a:cs typeface="Calibri" panose="020F0502020204030204" pitchFamily="34" charset="0"/>
              </a:rPr>
              <a:t>Treaty on the Prohibition of Nuclear Weapons</a:t>
            </a:r>
            <a:r>
              <a:rPr kumimoji="0" lang="en-US" sz="2000" b="0" i="0" u="none" strike="noStrike" kern="1200" cap="none" spc="0" normalizeH="0" baseline="0" noProof="0" dirty="0">
                <a:ln>
                  <a:noFill/>
                </a:ln>
                <a:solidFill>
                  <a:srgbClr val="262626"/>
                </a:solidFill>
                <a:effectLst/>
                <a:uLnTx/>
                <a:uFillTx/>
                <a:latin typeface="Calibri" panose="020F0502020204030204" pitchFamily="34" charset="0"/>
                <a:cs typeface="Calibri" panose="020F0502020204030204" pitchFamily="34" charset="0"/>
              </a:rPr>
              <a:t>. It entered into force on 22 January 2021.</a:t>
            </a:r>
          </a:p>
        </p:txBody>
      </p:sp>
    </p:spTree>
    <p:extLst>
      <p:ext uri="{BB962C8B-B14F-4D97-AF65-F5344CB8AC3E}">
        <p14:creationId xmlns:p14="http://schemas.microsoft.com/office/powerpoint/2010/main" val="2425925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4A5E676-2718-42C3-BD87-7C3D2708D2FD}"/>
              </a:ext>
            </a:extLst>
          </p:cNvPr>
          <p:cNvSpPr txBox="1"/>
          <p:nvPr/>
        </p:nvSpPr>
        <p:spPr>
          <a:xfrm>
            <a:off x="62143" y="5136823"/>
            <a:ext cx="12067713" cy="2431435"/>
          </a:xfrm>
          <a:prstGeom prst="rect">
            <a:avLst/>
          </a:prstGeom>
          <a:noFill/>
        </p:spPr>
        <p:txBody>
          <a:bodyPr wrap="square" rtlCol="0">
            <a:spAutoFit/>
          </a:bodyPr>
          <a:lstStyle/>
          <a:p>
            <a:pPr algn="ctr"/>
            <a:r>
              <a:rPr lang="en-US" sz="2400" b="1" dirty="0"/>
              <a:t>    </a:t>
            </a:r>
            <a:r>
              <a:rPr lang="en-US" sz="3600" b="1" dirty="0"/>
              <a:t>ICAN: International Campaign to Abolish Nuclear Weapons</a:t>
            </a:r>
          </a:p>
          <a:p>
            <a:pPr algn="ctr"/>
            <a:r>
              <a:rPr lang="en-US" sz="3600" b="1" dirty="0"/>
              <a:t>  </a:t>
            </a:r>
            <a:r>
              <a:rPr lang="en-US" sz="2800" b="1" dirty="0"/>
              <a:t>produced the</a:t>
            </a:r>
          </a:p>
          <a:p>
            <a:pPr algn="ctr"/>
            <a:r>
              <a:rPr lang="en-US" sz="3200" b="1" dirty="0"/>
              <a:t>TREATY ON THE PROHIBITION OF NUCLEAR WEAPONS</a:t>
            </a:r>
          </a:p>
          <a:p>
            <a:endParaRPr lang="en-US" sz="2400" b="1" dirty="0"/>
          </a:p>
          <a:p>
            <a:r>
              <a:rPr lang="en-US" sz="2400" b="1" dirty="0"/>
              <a:t> </a:t>
            </a:r>
          </a:p>
        </p:txBody>
      </p:sp>
      <p:pic>
        <p:nvPicPr>
          <p:cNvPr id="6" name="Picture 5" descr="A group of people holding flags&#10;&#10;Description automatically generated with medium confidence">
            <a:extLst>
              <a:ext uri="{FF2B5EF4-FFF2-40B4-BE49-F238E27FC236}">
                <a16:creationId xmlns:a16="http://schemas.microsoft.com/office/drawing/2014/main" id="{3BB3DA07-059C-4AB6-9DB5-1BA52CA56F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5136823"/>
          </a:xfrm>
          <a:prstGeom prst="rect">
            <a:avLst/>
          </a:prstGeom>
        </p:spPr>
      </p:pic>
    </p:spTree>
    <p:extLst>
      <p:ext uri="{BB962C8B-B14F-4D97-AF65-F5344CB8AC3E}">
        <p14:creationId xmlns:p14="http://schemas.microsoft.com/office/powerpoint/2010/main" val="993141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7A4A1A-8CE4-4D5B-9E53-F23C359C2B34}"/>
              </a:ext>
            </a:extLst>
          </p:cNvPr>
          <p:cNvSpPr txBox="1"/>
          <p:nvPr/>
        </p:nvSpPr>
        <p:spPr>
          <a:xfrm>
            <a:off x="1864311" y="500875"/>
            <a:ext cx="8717871" cy="6357125"/>
          </a:xfrm>
          <a:prstGeom prst="rect">
            <a:avLst/>
          </a:prstGeom>
          <a:noFill/>
        </p:spPr>
        <p:txBody>
          <a:bodyPr wrap="square" rtlCol="0">
            <a:spAutoFit/>
          </a:bodyPr>
          <a:lstStyle/>
          <a:p>
            <a:r>
              <a:rPr lang="en-US" sz="2400" b="1" dirty="0"/>
              <a:t>INTERNATIONAL CAMPAIGN TO ABOLISH NUCLEAR WEAPONS</a:t>
            </a:r>
          </a:p>
          <a:p>
            <a:endParaRPr lang="en-US" dirty="0"/>
          </a:p>
          <a:p>
            <a:r>
              <a:rPr lang="en-US" dirty="0"/>
              <a:t>Steering Group:</a:t>
            </a:r>
          </a:p>
          <a:p>
            <a:endParaRPr lang="en-US" dirty="0"/>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Acronym Institute for Disarmament Diplomacy</a:t>
            </a:r>
            <a:r>
              <a:rPr lang="en-US" sz="1800" dirty="0">
                <a:effectLst/>
                <a:latin typeface="Calibri" panose="020F0502020204030204" pitchFamily="34" charset="0"/>
                <a:ea typeface="Calibri" panose="020F0502020204030204" pitchFamily="34" charset="0"/>
                <a:cs typeface="Times New Roman" panose="02020603050405020304" pitchFamily="18" charset="0"/>
              </a:rPr>
              <a:t>.  London, UK</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African Council of Religious Leaders - Religions for Peace</a:t>
            </a:r>
            <a:r>
              <a:rPr lang="en-US" sz="1800" dirty="0">
                <a:effectLst/>
                <a:latin typeface="Calibri" panose="020F0502020204030204" pitchFamily="34" charset="0"/>
                <a:ea typeface="Calibri" panose="020F0502020204030204" pitchFamily="34" charset="0"/>
                <a:cs typeface="Times New Roman" panose="02020603050405020304" pitchFamily="18" charset="0"/>
              </a:rPr>
              <a:t>.  Nairobi, Kenya</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Article 36</a:t>
            </a:r>
            <a:r>
              <a:rPr lang="en-US" sz="1800" dirty="0">
                <a:effectLst/>
                <a:latin typeface="Calibri" panose="020F0502020204030204" pitchFamily="34" charset="0"/>
                <a:ea typeface="Calibri" panose="020F0502020204030204" pitchFamily="34" charset="0"/>
                <a:cs typeface="Times New Roman" panose="02020603050405020304" pitchFamily="18" charset="0"/>
              </a:rPr>
              <a:t>. London, UK</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International Physicians for the Prevention of Nuclear War</a:t>
            </a:r>
            <a:r>
              <a:rPr lang="en-US" sz="1800" dirty="0">
                <a:effectLst/>
                <a:latin typeface="Calibri" panose="020F0502020204030204" pitchFamily="34" charset="0"/>
                <a:ea typeface="Calibri" panose="020F0502020204030204" pitchFamily="34" charset="0"/>
                <a:cs typeface="Times New Roman" panose="02020603050405020304" pitchFamily="18" charset="0"/>
              </a:rPr>
              <a:t>.  Boston, US</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Latin American Human Security Network</a:t>
            </a:r>
            <a:r>
              <a:rPr lang="en-US" sz="1800" dirty="0">
                <a:effectLst/>
                <a:latin typeface="Calibri" panose="020F0502020204030204" pitchFamily="34" charset="0"/>
                <a:ea typeface="Calibri" panose="020F0502020204030204" pitchFamily="34" charset="0"/>
                <a:cs typeface="Times New Roman" panose="02020603050405020304" pitchFamily="18" charset="0"/>
              </a:rPr>
              <a:t>.  Buenos Aires, Argentina</a:t>
            </a:r>
          </a:p>
          <a:p>
            <a:pPr>
              <a:lnSpc>
                <a:spcPct val="107000"/>
              </a:lnSpc>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Norwegian People's Aid</a:t>
            </a:r>
            <a:r>
              <a:rPr lang="en-US" sz="1800" dirty="0">
                <a:effectLst/>
                <a:latin typeface="Calibri" panose="020F0502020204030204" pitchFamily="34" charset="0"/>
                <a:ea typeface="Calibri" panose="020F0502020204030204" pitchFamily="34" charset="0"/>
                <a:cs typeface="Times New Roman" panose="02020603050405020304" pitchFamily="18" charset="0"/>
              </a:rPr>
              <a:t>.  Oslo, Norway</a:t>
            </a:r>
          </a:p>
          <a:p>
            <a:pPr>
              <a:lnSpc>
                <a:spcPct val="107000"/>
              </a:lnSpc>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Pacific Network on Globalization (PANG). </a:t>
            </a:r>
            <a:r>
              <a:rPr lang="en-US" sz="1800" dirty="0">
                <a:effectLst/>
                <a:latin typeface="Calibri" panose="020F0502020204030204" pitchFamily="34" charset="0"/>
                <a:ea typeface="Calibri" panose="020F0502020204030204" pitchFamily="34" charset="0"/>
                <a:cs typeface="Times New Roman" panose="02020603050405020304" pitchFamily="18" charset="0"/>
              </a:rPr>
              <a:t>Suva, Fiji Islands</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PAX</a:t>
            </a:r>
            <a:r>
              <a:rPr lang="en-US" sz="1800" dirty="0">
                <a:effectLst/>
                <a:latin typeface="Calibri" panose="020F0502020204030204" pitchFamily="34" charset="0"/>
                <a:ea typeface="Calibri" panose="020F0502020204030204" pitchFamily="34" charset="0"/>
                <a:cs typeface="Times New Roman" panose="02020603050405020304" pitchFamily="18" charset="0"/>
              </a:rPr>
              <a:t>.  Utrecht, Netherlands</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Peace Boat</a:t>
            </a:r>
            <a:r>
              <a:rPr lang="en-US" sz="1800" dirty="0">
                <a:effectLst/>
                <a:latin typeface="Calibri" panose="020F0502020204030204" pitchFamily="34" charset="0"/>
                <a:ea typeface="Calibri" panose="020F0502020204030204" pitchFamily="34" charset="0"/>
                <a:cs typeface="Times New Roman" panose="02020603050405020304" pitchFamily="18" charset="0"/>
              </a:rPr>
              <a:t>. Tokyo, Japan</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Swedish Physicians against Nuclear Weapons</a:t>
            </a:r>
            <a:r>
              <a:rPr lang="en-US" sz="1800" dirty="0">
                <a:effectLst/>
                <a:latin typeface="Calibri" panose="020F0502020204030204" pitchFamily="34" charset="0"/>
                <a:ea typeface="Calibri" panose="020F0502020204030204" pitchFamily="34" charset="0"/>
                <a:cs typeface="Times New Roman" panose="02020603050405020304" pitchFamily="18" charset="0"/>
              </a:rPr>
              <a:t>.  Stockholm, Sweden</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Women's International League for Peace and Freedom</a:t>
            </a:r>
            <a:r>
              <a:rPr lang="en-US" sz="1800" dirty="0">
                <a:effectLst/>
                <a:latin typeface="Calibri" panose="020F0502020204030204" pitchFamily="34" charset="0"/>
                <a:ea typeface="Calibri" panose="020F0502020204030204" pitchFamily="34" charset="0"/>
                <a:cs typeface="Times New Roman" panose="02020603050405020304" pitchFamily="18" charset="0"/>
              </a:rPr>
              <a:t>.  New York, US</a:t>
            </a:r>
          </a:p>
          <a:p>
            <a:pPr marL="0" marR="0" algn="ctr">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777123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posing, screenshot&#10;&#10;Description automatically generated">
            <a:extLst>
              <a:ext uri="{FF2B5EF4-FFF2-40B4-BE49-F238E27FC236}">
                <a16:creationId xmlns:a16="http://schemas.microsoft.com/office/drawing/2014/main" id="{4503A296-CFA7-4AF4-8959-29746857BB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0187" y="1068476"/>
            <a:ext cx="9271511" cy="3218642"/>
          </a:xfrm>
          <a:prstGeom prst="rect">
            <a:avLst/>
          </a:prstGeom>
        </p:spPr>
      </p:pic>
      <p:pic>
        <p:nvPicPr>
          <p:cNvPr id="5" name="Picture 4" descr="Graphical user interface, application&#10;&#10;Description automatically generated">
            <a:extLst>
              <a:ext uri="{FF2B5EF4-FFF2-40B4-BE49-F238E27FC236}">
                <a16:creationId xmlns:a16="http://schemas.microsoft.com/office/drawing/2014/main" id="{DDA5B63F-ADD5-4926-AE27-F7BD65E79C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943" y="4314824"/>
            <a:ext cx="6096000" cy="2131864"/>
          </a:xfrm>
          <a:prstGeom prst="rect">
            <a:avLst/>
          </a:prstGeom>
        </p:spPr>
      </p:pic>
      <p:pic>
        <p:nvPicPr>
          <p:cNvPr id="7" name="Picture 6" descr="Graphical user interface, application, Teams&#10;&#10;Description automatically generated">
            <a:extLst>
              <a:ext uri="{FF2B5EF4-FFF2-40B4-BE49-F238E27FC236}">
                <a16:creationId xmlns:a16="http://schemas.microsoft.com/office/drawing/2014/main" id="{B6EBB419-56F4-43DE-8421-A66624A6C0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4248113"/>
            <a:ext cx="6156869" cy="2198575"/>
          </a:xfrm>
          <a:prstGeom prst="rect">
            <a:avLst/>
          </a:prstGeom>
        </p:spPr>
      </p:pic>
      <p:sp>
        <p:nvSpPr>
          <p:cNvPr id="8" name="TextBox 7">
            <a:extLst>
              <a:ext uri="{FF2B5EF4-FFF2-40B4-BE49-F238E27FC236}">
                <a16:creationId xmlns:a16="http://schemas.microsoft.com/office/drawing/2014/main" id="{FD6B436D-C0A1-48E0-974F-95405A4021D7}"/>
              </a:ext>
            </a:extLst>
          </p:cNvPr>
          <p:cNvSpPr txBox="1"/>
          <p:nvPr/>
        </p:nvSpPr>
        <p:spPr>
          <a:xfrm>
            <a:off x="3197943" y="579105"/>
            <a:ext cx="5829300" cy="461665"/>
          </a:xfrm>
          <a:prstGeom prst="rect">
            <a:avLst/>
          </a:prstGeom>
          <a:noFill/>
        </p:spPr>
        <p:txBody>
          <a:bodyPr wrap="square" rtlCol="0">
            <a:spAutoFit/>
          </a:bodyPr>
          <a:lstStyle/>
          <a:p>
            <a:r>
              <a:rPr lang="en-US" sz="2400" dirty="0"/>
              <a:t>                      </a:t>
            </a:r>
            <a:r>
              <a:rPr lang="en-US" sz="2400" b="1" dirty="0"/>
              <a:t>ICAN Leadership Staff</a:t>
            </a:r>
          </a:p>
        </p:txBody>
      </p:sp>
    </p:spTree>
    <p:extLst>
      <p:ext uri="{BB962C8B-B14F-4D97-AF65-F5344CB8AC3E}">
        <p14:creationId xmlns:p14="http://schemas.microsoft.com/office/powerpoint/2010/main" val="1870693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D3AAA9-64B2-4B79-A960-D8FF1B854AD9}"/>
              </a:ext>
            </a:extLst>
          </p:cNvPr>
          <p:cNvSpPr txBox="1"/>
          <p:nvPr/>
        </p:nvSpPr>
        <p:spPr>
          <a:xfrm>
            <a:off x="1171575" y="243858"/>
            <a:ext cx="10172699" cy="10895290"/>
          </a:xfrm>
          <a:prstGeom prst="rect">
            <a:avLst/>
          </a:prstGeom>
          <a:noFill/>
        </p:spPr>
        <p:txBody>
          <a:bodyPr wrap="square" rtlCol="0">
            <a:spAutoFit/>
          </a:bodyPr>
          <a:lstStyle/>
          <a:p>
            <a:r>
              <a:rPr lang="en-US" sz="2400" dirty="0"/>
              <a:t>                                               </a:t>
            </a:r>
            <a:r>
              <a:rPr lang="en-US" sz="2400" b="1" dirty="0"/>
              <a:t>Text of the TPNW</a:t>
            </a:r>
          </a:p>
          <a:p>
            <a:endParaRPr lang="en-US" dirty="0"/>
          </a:p>
          <a:p>
            <a:r>
              <a:rPr lang="en-US" dirty="0"/>
              <a:t>The States Parties to this Treaty, Determined to contribute to the realization of the purposes and principles of the Charter of the United Nations, Have agreed as follows:   </a:t>
            </a:r>
          </a:p>
          <a:p>
            <a:endParaRPr lang="en-US" dirty="0"/>
          </a:p>
          <a:p>
            <a:r>
              <a:rPr lang="en-US" dirty="0"/>
              <a:t>(Article 1 Prohibitions) </a:t>
            </a:r>
          </a:p>
          <a:p>
            <a:endParaRPr lang="en-US" dirty="0"/>
          </a:p>
          <a:p>
            <a:r>
              <a:rPr lang="en-US" b="1" dirty="0"/>
              <a:t>Each State Party undertakes never under any circumstances to: </a:t>
            </a:r>
          </a:p>
          <a:p>
            <a:endParaRPr lang="en-US" dirty="0"/>
          </a:p>
          <a:p>
            <a:r>
              <a:rPr lang="en-US" dirty="0"/>
              <a:t>(a) </a:t>
            </a:r>
            <a:r>
              <a:rPr lang="en-US" b="1" dirty="0"/>
              <a:t>Develop, test, produce, manufacture, otherwise acquire, possess or stockpile nuclear weapons</a:t>
            </a:r>
            <a:r>
              <a:rPr lang="en-US" dirty="0"/>
              <a:t> or other nuclear explosive devices; </a:t>
            </a:r>
          </a:p>
          <a:p>
            <a:r>
              <a:rPr lang="en-US" dirty="0"/>
              <a:t>(b) </a:t>
            </a:r>
            <a:r>
              <a:rPr lang="en-US" b="1" dirty="0"/>
              <a:t>Transfer to any recipient whatsoever nuclear weapons </a:t>
            </a:r>
            <a:r>
              <a:rPr lang="en-US" dirty="0"/>
              <a:t>or other nuclear explosive devices or control over such weapons or explosive devices directly or indirectly; </a:t>
            </a:r>
          </a:p>
          <a:p>
            <a:r>
              <a:rPr lang="en-US" dirty="0"/>
              <a:t>(c) </a:t>
            </a:r>
            <a:r>
              <a:rPr lang="en-US" b="1" dirty="0"/>
              <a:t>Receive the transfer of or control over nuclear weapons </a:t>
            </a:r>
            <a:r>
              <a:rPr lang="en-US" dirty="0"/>
              <a:t>or other nuclear explosive devices directly or indirectly; </a:t>
            </a:r>
          </a:p>
          <a:p>
            <a:r>
              <a:rPr lang="en-US" dirty="0"/>
              <a:t>(d) </a:t>
            </a:r>
            <a:r>
              <a:rPr lang="en-US" b="1" dirty="0"/>
              <a:t>Use or threaten to use nuclear weapons </a:t>
            </a:r>
            <a:r>
              <a:rPr lang="en-US" dirty="0"/>
              <a:t>or other nuclear explosive devices; </a:t>
            </a:r>
          </a:p>
          <a:p>
            <a:r>
              <a:rPr lang="en-US" dirty="0"/>
              <a:t>(e) </a:t>
            </a:r>
            <a:r>
              <a:rPr lang="en-US" b="1" dirty="0"/>
              <a:t>Assist, encourage or induce, in any way</a:t>
            </a:r>
            <a:r>
              <a:rPr lang="en-US" dirty="0"/>
              <a:t>, anyone to engage in any activity prohibited to a State Party under this Treaty; </a:t>
            </a:r>
          </a:p>
          <a:p>
            <a:r>
              <a:rPr lang="en-US" dirty="0"/>
              <a:t>(f) </a:t>
            </a:r>
            <a:r>
              <a:rPr lang="en-US" b="1" dirty="0"/>
              <a:t>Seek or receive any assistance</a:t>
            </a:r>
            <a:r>
              <a:rPr lang="en-US" dirty="0"/>
              <a:t>, in any way, from anyone to engage in any activity prohibited to a State Party under this Treaty; </a:t>
            </a:r>
          </a:p>
          <a:p>
            <a:r>
              <a:rPr lang="en-US" dirty="0"/>
              <a:t>(g) </a:t>
            </a:r>
            <a:r>
              <a:rPr lang="en-US" b="1" dirty="0"/>
              <a:t>Allow any stationing, installation or deployment of any nuclear weapons </a:t>
            </a:r>
            <a:r>
              <a:rPr lang="en-US" dirty="0"/>
              <a:t>or other nuclear explosive devices in its territory or at any place under its jurisdiction or control.</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192538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8B8E8A-D0DD-4A6D-A81A-14AEDE732C66}"/>
              </a:ext>
            </a:extLst>
          </p:cNvPr>
          <p:cNvSpPr txBox="1"/>
          <p:nvPr/>
        </p:nvSpPr>
        <p:spPr>
          <a:xfrm>
            <a:off x="2095130" y="834501"/>
            <a:ext cx="1855433" cy="2308324"/>
          </a:xfrm>
          <a:prstGeom prst="rect">
            <a:avLst/>
          </a:prstGeom>
          <a:noFill/>
        </p:spPr>
        <p:txBody>
          <a:bodyPr wrap="square" rtlCol="0">
            <a:spAutoFit/>
          </a:bodyPr>
          <a:lstStyle/>
          <a:p>
            <a:r>
              <a:rPr lang="en-US" sz="3600" b="1" dirty="0">
                <a:solidFill>
                  <a:srgbClr val="0070C0"/>
                </a:solidFill>
              </a:rPr>
              <a:t>T</a:t>
            </a:r>
            <a:r>
              <a:rPr lang="en-US" sz="2400" b="1" dirty="0">
                <a:solidFill>
                  <a:srgbClr val="0070C0"/>
                </a:solidFill>
              </a:rPr>
              <a:t>reaty </a:t>
            </a:r>
          </a:p>
          <a:p>
            <a:r>
              <a:rPr lang="en-US" sz="3600" b="1" dirty="0">
                <a:solidFill>
                  <a:srgbClr val="0070C0"/>
                </a:solidFill>
              </a:rPr>
              <a:t>P</a:t>
            </a:r>
            <a:r>
              <a:rPr lang="en-US" sz="2400" b="1" dirty="0">
                <a:solidFill>
                  <a:srgbClr val="0070C0"/>
                </a:solidFill>
              </a:rPr>
              <a:t>rohibiting</a:t>
            </a:r>
          </a:p>
          <a:p>
            <a:r>
              <a:rPr lang="en-US" sz="3600" b="1" dirty="0">
                <a:solidFill>
                  <a:srgbClr val="0070C0"/>
                </a:solidFill>
              </a:rPr>
              <a:t>N</a:t>
            </a:r>
            <a:r>
              <a:rPr lang="en-US" sz="2400" b="1" dirty="0">
                <a:solidFill>
                  <a:srgbClr val="0070C0"/>
                </a:solidFill>
              </a:rPr>
              <a:t>uclear</a:t>
            </a:r>
          </a:p>
          <a:p>
            <a:r>
              <a:rPr lang="en-US" sz="3600" b="1" dirty="0">
                <a:solidFill>
                  <a:srgbClr val="0070C0"/>
                </a:solidFill>
              </a:rPr>
              <a:t>W</a:t>
            </a:r>
            <a:r>
              <a:rPr lang="en-US" sz="2400" b="1" dirty="0">
                <a:solidFill>
                  <a:srgbClr val="0070C0"/>
                </a:solidFill>
              </a:rPr>
              <a:t>eapons</a:t>
            </a:r>
          </a:p>
        </p:txBody>
      </p:sp>
      <p:sp>
        <p:nvSpPr>
          <p:cNvPr id="4" name="TextBox 3">
            <a:extLst>
              <a:ext uri="{FF2B5EF4-FFF2-40B4-BE49-F238E27FC236}">
                <a16:creationId xmlns:a16="http://schemas.microsoft.com/office/drawing/2014/main" id="{F7684BAE-F273-40C9-B335-E10C5767A0DC}"/>
              </a:ext>
            </a:extLst>
          </p:cNvPr>
          <p:cNvSpPr txBox="1"/>
          <p:nvPr/>
        </p:nvSpPr>
        <p:spPr>
          <a:xfrm>
            <a:off x="5601810" y="2130641"/>
            <a:ext cx="3284738" cy="369332"/>
          </a:xfrm>
          <a:prstGeom prst="rect">
            <a:avLst/>
          </a:prstGeom>
          <a:noFill/>
        </p:spPr>
        <p:txBody>
          <a:bodyPr wrap="square" rtlCol="0">
            <a:spAutoFit/>
          </a:bodyPr>
          <a:lstStyle/>
          <a:p>
            <a:r>
              <a:rPr lang="en-US" dirty="0"/>
              <a:t>Our Last Chance?</a:t>
            </a:r>
          </a:p>
        </p:txBody>
      </p:sp>
    </p:spTree>
    <p:extLst>
      <p:ext uri="{BB962C8B-B14F-4D97-AF65-F5344CB8AC3E}">
        <p14:creationId xmlns:p14="http://schemas.microsoft.com/office/powerpoint/2010/main" val="3083810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627AD1-F4B9-417D-A573-CB31D64EF2CC}"/>
              </a:ext>
            </a:extLst>
          </p:cNvPr>
          <p:cNvSpPr txBox="1"/>
          <p:nvPr/>
        </p:nvSpPr>
        <p:spPr>
          <a:xfrm>
            <a:off x="1091953" y="754602"/>
            <a:ext cx="10457896" cy="9787295"/>
          </a:xfrm>
          <a:prstGeom prst="rect">
            <a:avLst/>
          </a:prstGeom>
          <a:noFill/>
        </p:spPr>
        <p:txBody>
          <a:bodyPr wrap="square" rtlCol="0">
            <a:spAutoFit/>
          </a:bodyPr>
          <a:lstStyle/>
          <a:p>
            <a:r>
              <a:rPr lang="en-US" b="1" i="0" dirty="0">
                <a:solidFill>
                  <a:srgbClr val="373737"/>
                </a:solidFill>
                <a:effectLst/>
              </a:rPr>
              <a:t>The Treaty on the Prohibition of Nuclear Weapons </a:t>
            </a:r>
            <a:r>
              <a:rPr lang="en-US" b="0" i="0" dirty="0">
                <a:solidFill>
                  <a:srgbClr val="373737"/>
                </a:solidFill>
                <a:effectLst/>
              </a:rPr>
              <a:t>opened for signature at the United Nations in New York on 20 September 2017 and entered into force on 22 January 2021.</a:t>
            </a:r>
          </a:p>
          <a:p>
            <a:br>
              <a:rPr lang="en-US" dirty="0"/>
            </a:br>
            <a:r>
              <a:rPr lang="en-US" b="1" i="0" dirty="0">
                <a:solidFill>
                  <a:srgbClr val="373737"/>
                </a:solidFill>
                <a:effectLst/>
              </a:rPr>
              <a:t>There are currently 86 signatories and 56 states parties.    </a:t>
            </a:r>
            <a:r>
              <a:rPr lang="en-US" i="0" dirty="0">
                <a:solidFill>
                  <a:srgbClr val="373737"/>
                </a:solidFill>
                <a:effectLst/>
              </a:rPr>
              <a:t>(The states parties are signatories whose governments have ratified their nation’s adoption of the treaty.)  It is expected that more nations will sign on, as these next proceedings take place, in 2021 and beyond.</a:t>
            </a:r>
          </a:p>
          <a:p>
            <a:endParaRPr lang="en-US" b="1" dirty="0">
              <a:solidFill>
                <a:srgbClr val="373737"/>
              </a:solidFill>
            </a:endParaRPr>
          </a:p>
          <a:p>
            <a:r>
              <a:rPr lang="en-US" b="0" i="0" dirty="0">
                <a:solidFill>
                  <a:srgbClr val="262626"/>
                </a:solidFill>
                <a:effectLst/>
              </a:rPr>
              <a:t>The first meeting of states parties to the UN Treaty on the Prohibition of Nuclear Weapons will take place at the </a:t>
            </a:r>
            <a:r>
              <a:rPr lang="en-US" b="1" i="0" dirty="0">
                <a:solidFill>
                  <a:srgbClr val="262626"/>
                </a:solidFill>
                <a:effectLst/>
              </a:rPr>
              <a:t>United Nations Office in Vienna from 22 to 24 March 2022</a:t>
            </a:r>
            <a:r>
              <a:rPr lang="en-US" b="0" i="0" dirty="0">
                <a:solidFill>
                  <a:srgbClr val="262626"/>
                </a:solidFill>
                <a:effectLst/>
              </a:rPr>
              <a:t>. </a:t>
            </a:r>
          </a:p>
          <a:p>
            <a:r>
              <a:rPr lang="en-US" b="0" i="0" dirty="0">
                <a:solidFill>
                  <a:srgbClr val="262626"/>
                </a:solidFill>
                <a:effectLst/>
              </a:rPr>
              <a:t>The President-designate of the meeting is Austria's Alexander </a:t>
            </a:r>
            <a:r>
              <a:rPr lang="en-US" b="0" i="0" dirty="0" err="1">
                <a:solidFill>
                  <a:srgbClr val="262626"/>
                </a:solidFill>
                <a:effectLst/>
              </a:rPr>
              <a:t>Kmentt</a:t>
            </a:r>
            <a:r>
              <a:rPr lang="en-US" b="0" i="0" dirty="0">
                <a:solidFill>
                  <a:srgbClr val="262626"/>
                </a:solidFill>
                <a:effectLst/>
              </a:rPr>
              <a:t>.</a:t>
            </a:r>
          </a:p>
          <a:p>
            <a:endParaRPr lang="en-US" b="0" i="0" dirty="0">
              <a:solidFill>
                <a:srgbClr val="262626"/>
              </a:solidFill>
              <a:effectLst/>
            </a:endParaRPr>
          </a:p>
          <a:p>
            <a:r>
              <a:rPr lang="en-US" b="0" i="0" dirty="0">
                <a:solidFill>
                  <a:srgbClr val="262626"/>
                </a:solidFill>
                <a:effectLst/>
              </a:rPr>
              <a:t>At this inaugural meeting, States parties to the TPNW will gather to commit to concrete actions to implement obligations under the Treaty, including  </a:t>
            </a:r>
          </a:p>
          <a:p>
            <a:r>
              <a:rPr lang="en-US" b="0" i="0" dirty="0">
                <a:solidFill>
                  <a:srgbClr val="262626"/>
                </a:solidFill>
                <a:effectLst/>
              </a:rPr>
              <a:t>providing </a:t>
            </a:r>
            <a:r>
              <a:rPr lang="en-US" b="1" i="0" dirty="0">
                <a:solidFill>
                  <a:srgbClr val="262626"/>
                </a:solidFill>
                <a:effectLst/>
              </a:rPr>
              <a:t>assistance to victims </a:t>
            </a:r>
            <a:r>
              <a:rPr lang="en-US" b="0" i="0" dirty="0">
                <a:solidFill>
                  <a:srgbClr val="262626"/>
                </a:solidFill>
                <a:effectLst/>
              </a:rPr>
              <a:t>of nuclear weapon use and testing, </a:t>
            </a:r>
          </a:p>
          <a:p>
            <a:r>
              <a:rPr lang="en-US" b="0" i="0" dirty="0">
                <a:solidFill>
                  <a:srgbClr val="262626"/>
                </a:solidFill>
                <a:effectLst/>
              </a:rPr>
              <a:t>beginning to </a:t>
            </a:r>
            <a:r>
              <a:rPr lang="en-US" b="1" i="0" dirty="0">
                <a:solidFill>
                  <a:srgbClr val="262626"/>
                </a:solidFill>
                <a:effectLst/>
              </a:rPr>
              <a:t>remediate contaminated environments </a:t>
            </a:r>
            <a:r>
              <a:rPr lang="en-US" b="0" i="0" dirty="0">
                <a:solidFill>
                  <a:srgbClr val="262626"/>
                </a:solidFill>
                <a:effectLst/>
              </a:rPr>
              <a:t>(Article 6) and </a:t>
            </a:r>
          </a:p>
          <a:p>
            <a:r>
              <a:rPr lang="en-US" b="1" i="0" dirty="0" err="1">
                <a:solidFill>
                  <a:srgbClr val="262626"/>
                </a:solidFill>
                <a:effectLst/>
              </a:rPr>
              <a:t>universalising</a:t>
            </a:r>
            <a:r>
              <a:rPr lang="en-US" b="1" i="0" dirty="0">
                <a:solidFill>
                  <a:srgbClr val="262626"/>
                </a:solidFill>
                <a:effectLst/>
              </a:rPr>
              <a:t> the treaty </a:t>
            </a:r>
            <a:r>
              <a:rPr lang="en-US" b="0" i="0" dirty="0">
                <a:solidFill>
                  <a:srgbClr val="262626"/>
                </a:solidFill>
                <a:effectLst/>
              </a:rPr>
              <a:t>(Article 12). </a:t>
            </a:r>
          </a:p>
          <a:p>
            <a:endParaRPr lang="en-US" b="0" i="0" dirty="0">
              <a:solidFill>
                <a:srgbClr val="262626"/>
              </a:solidFill>
              <a:effectLst/>
            </a:endParaRPr>
          </a:p>
          <a:p>
            <a:r>
              <a:rPr lang="en-US" b="0" i="0" dirty="0">
                <a:solidFill>
                  <a:srgbClr val="262626"/>
                </a:solidFill>
                <a:effectLst/>
              </a:rPr>
              <a:t>It will also be an opportunity for States to discuss some of the treaty’s technical details, </a:t>
            </a:r>
          </a:p>
          <a:p>
            <a:r>
              <a:rPr lang="en-US" b="0" i="0" dirty="0">
                <a:solidFill>
                  <a:srgbClr val="262626"/>
                </a:solidFill>
                <a:effectLst/>
              </a:rPr>
              <a:t>like setting a deadline for the elimination of nuclear weapons for nuclear-armed states that join (Article 4).</a:t>
            </a:r>
          </a:p>
          <a:p>
            <a:pPr algn="l"/>
            <a:endParaRPr lang="en-US" b="1" i="0" dirty="0">
              <a:solidFill>
                <a:srgbClr val="373737"/>
              </a:solidFill>
              <a:effectLst/>
              <a:latin typeface="Merriweather" panose="00000500000000000000" pitchFamily="2" charset="0"/>
            </a:endParaRPr>
          </a:p>
          <a:p>
            <a:pPr algn="l"/>
            <a:endParaRPr lang="en-US" b="1" dirty="0">
              <a:solidFill>
                <a:srgbClr val="373737"/>
              </a:solidFill>
              <a:latin typeface="Merriweather" panose="00000500000000000000" pitchFamily="2" charset="0"/>
            </a:endParaRPr>
          </a:p>
          <a:p>
            <a:pPr algn="ctr"/>
            <a:endParaRPr lang="en-US" b="1" i="0" dirty="0">
              <a:solidFill>
                <a:srgbClr val="373737"/>
              </a:solidFill>
              <a:effectLst/>
              <a:latin typeface="Merriweather" panose="00000500000000000000" pitchFamily="2" charset="0"/>
            </a:endParaRPr>
          </a:p>
          <a:p>
            <a:pPr algn="l"/>
            <a:endParaRPr lang="en-US" b="1" dirty="0">
              <a:solidFill>
                <a:srgbClr val="373737"/>
              </a:solidFill>
              <a:latin typeface="Merriweather" panose="00000500000000000000" pitchFamily="2" charset="0"/>
            </a:endParaRPr>
          </a:p>
          <a:p>
            <a:pPr algn="l"/>
            <a:endParaRPr lang="en-US" b="1" i="0" dirty="0">
              <a:solidFill>
                <a:srgbClr val="373737"/>
              </a:solidFill>
              <a:effectLst/>
              <a:latin typeface="Merriweather" panose="00000500000000000000" pitchFamily="2" charset="0"/>
            </a:endParaRPr>
          </a:p>
          <a:p>
            <a:pPr algn="l"/>
            <a:endParaRPr lang="en-US" b="1" dirty="0">
              <a:solidFill>
                <a:srgbClr val="373737"/>
              </a:solidFill>
              <a:latin typeface="Merriweather" panose="00000500000000000000" pitchFamily="2" charset="0"/>
            </a:endParaRPr>
          </a:p>
          <a:p>
            <a:pPr algn="l"/>
            <a:endParaRPr lang="en-US" b="1" i="0" dirty="0">
              <a:solidFill>
                <a:srgbClr val="373737"/>
              </a:solidFill>
              <a:effectLst/>
              <a:latin typeface="Merriweather" panose="00000500000000000000" pitchFamily="2" charset="0"/>
            </a:endParaRPr>
          </a:p>
          <a:p>
            <a:pPr algn="l"/>
            <a:endParaRPr lang="en-US" b="1" dirty="0">
              <a:solidFill>
                <a:srgbClr val="373737"/>
              </a:solidFill>
              <a:latin typeface="Merriweather" panose="00000500000000000000" pitchFamily="2" charset="0"/>
            </a:endParaRPr>
          </a:p>
          <a:p>
            <a:pPr algn="l"/>
            <a:endParaRPr lang="en-US" b="1" i="0" dirty="0">
              <a:solidFill>
                <a:srgbClr val="373737"/>
              </a:solidFill>
              <a:effectLst/>
              <a:latin typeface="Merriweather" panose="00000500000000000000" pitchFamily="2" charset="0"/>
            </a:endParaRPr>
          </a:p>
          <a:p>
            <a:pPr algn="l"/>
            <a:endParaRPr lang="en-US" b="1" dirty="0">
              <a:solidFill>
                <a:srgbClr val="373737"/>
              </a:solidFill>
              <a:latin typeface="Merriweather" panose="00000500000000000000" pitchFamily="2" charset="0"/>
            </a:endParaRPr>
          </a:p>
          <a:p>
            <a:pPr algn="l"/>
            <a:endParaRPr lang="en-US" b="1" i="0" dirty="0">
              <a:solidFill>
                <a:srgbClr val="373737"/>
              </a:solidFill>
              <a:effectLst/>
              <a:latin typeface="Merriweather" panose="00000500000000000000" pitchFamily="2" charset="0"/>
            </a:endParaRPr>
          </a:p>
          <a:p>
            <a:pPr algn="l"/>
            <a:endParaRPr lang="en-US" b="1" dirty="0">
              <a:solidFill>
                <a:srgbClr val="373737"/>
              </a:solidFill>
              <a:latin typeface="Merriweather" panose="00000500000000000000" pitchFamily="2" charset="0"/>
            </a:endParaRPr>
          </a:p>
          <a:p>
            <a:pPr algn="l"/>
            <a:endParaRPr lang="en-US" b="1" i="0" dirty="0">
              <a:solidFill>
                <a:srgbClr val="373737"/>
              </a:solidFill>
              <a:effectLst/>
              <a:latin typeface="Merriweather" panose="00000500000000000000" pitchFamily="2" charset="0"/>
            </a:endParaRPr>
          </a:p>
          <a:p>
            <a:pPr algn="l"/>
            <a:endParaRPr lang="en-US" b="1" dirty="0">
              <a:solidFill>
                <a:srgbClr val="373737"/>
              </a:solidFill>
              <a:latin typeface="Merriweather" panose="00000500000000000000" pitchFamily="2" charset="0"/>
            </a:endParaRPr>
          </a:p>
          <a:p>
            <a:pPr algn="l"/>
            <a:endParaRPr lang="en-US" b="1" i="0" dirty="0">
              <a:solidFill>
                <a:srgbClr val="373737"/>
              </a:solidFill>
              <a:effectLst/>
              <a:latin typeface="Merriweather" panose="00000500000000000000" pitchFamily="2" charset="0"/>
            </a:endParaRPr>
          </a:p>
          <a:p>
            <a:pPr algn="l"/>
            <a:endParaRPr lang="en-US" b="0" i="0" dirty="0">
              <a:solidFill>
                <a:srgbClr val="373737"/>
              </a:solidFill>
              <a:effectLst/>
              <a:latin typeface="Merriweather" panose="00000500000000000000" pitchFamily="2" charset="0"/>
            </a:endParaRPr>
          </a:p>
        </p:txBody>
      </p:sp>
    </p:spTree>
    <p:extLst>
      <p:ext uri="{BB962C8B-B14F-4D97-AF65-F5344CB8AC3E}">
        <p14:creationId xmlns:p14="http://schemas.microsoft.com/office/powerpoint/2010/main" val="1808037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DCC3657-DE4C-4A4B-B83A-0D8151798163}"/>
              </a:ext>
            </a:extLst>
          </p:cNvPr>
          <p:cNvSpPr txBox="1"/>
          <p:nvPr/>
        </p:nvSpPr>
        <p:spPr>
          <a:xfrm>
            <a:off x="396528" y="470512"/>
            <a:ext cx="3666481" cy="6340197"/>
          </a:xfrm>
          <a:prstGeom prst="rect">
            <a:avLst/>
          </a:prstGeom>
          <a:noFill/>
        </p:spPr>
        <p:txBody>
          <a:bodyPr wrap="square" rtlCol="0">
            <a:spAutoFit/>
          </a:bodyPr>
          <a:lstStyle/>
          <a:p>
            <a:r>
              <a:rPr lang="en-US" sz="1400" dirty="0"/>
              <a:t>Antigua and Barbuda              25 November 2019</a:t>
            </a:r>
          </a:p>
          <a:p>
            <a:r>
              <a:rPr lang="en-US" sz="1400" dirty="0"/>
              <a:t>Austria                                                     8 May 2018</a:t>
            </a:r>
          </a:p>
          <a:p>
            <a:r>
              <a:rPr lang="en-US" sz="1400" dirty="0"/>
              <a:t>Bangladesh                              26 September 2019</a:t>
            </a:r>
          </a:p>
          <a:p>
            <a:r>
              <a:rPr lang="en-US" sz="1400" dirty="0"/>
              <a:t>Belize                                                     19 May 2020</a:t>
            </a:r>
          </a:p>
          <a:p>
            <a:r>
              <a:rPr lang="en-US" sz="1400" dirty="0"/>
              <a:t>Benin                                          11 December 2020</a:t>
            </a:r>
          </a:p>
          <a:p>
            <a:r>
              <a:rPr lang="en-US" sz="1400" dirty="0"/>
              <a:t>Bolivia                                                 6 August 2019</a:t>
            </a:r>
          </a:p>
          <a:p>
            <a:r>
              <a:rPr lang="en-US" sz="1400" dirty="0"/>
              <a:t>Botswana                                               15 July 2020</a:t>
            </a:r>
          </a:p>
          <a:p>
            <a:r>
              <a:rPr lang="en-US" sz="1400" dirty="0"/>
              <a:t>Cambodia                                       22 January 2021</a:t>
            </a:r>
          </a:p>
          <a:p>
            <a:r>
              <a:rPr lang="en-US" sz="1400" dirty="0"/>
              <a:t>Chile                                          23 September 2021</a:t>
            </a:r>
          </a:p>
          <a:p>
            <a:r>
              <a:rPr lang="en-US" sz="1400" dirty="0"/>
              <a:t>Comoros                                       19 February 2021</a:t>
            </a:r>
          </a:p>
          <a:p>
            <a:r>
              <a:rPr lang="en-US" sz="1400" dirty="0"/>
              <a:t>Cook Islands                               4 September 2018</a:t>
            </a:r>
          </a:p>
          <a:p>
            <a:r>
              <a:rPr lang="en-US" sz="1400" dirty="0"/>
              <a:t>Costa Rica                                                5 July 2018</a:t>
            </a:r>
          </a:p>
          <a:p>
            <a:r>
              <a:rPr lang="en-US" sz="1400" dirty="0"/>
              <a:t>Cuba                                                30 January 2018</a:t>
            </a:r>
          </a:p>
          <a:p>
            <a:r>
              <a:rPr lang="en-US" sz="1400" dirty="0"/>
              <a:t>Dominica                                  25 September 2019</a:t>
            </a:r>
          </a:p>
          <a:p>
            <a:r>
              <a:rPr lang="en-US" sz="1400" dirty="0"/>
              <a:t>Ecuador                                    25 September 2019</a:t>
            </a:r>
          </a:p>
          <a:p>
            <a:r>
              <a:rPr lang="en-US" sz="1400" dirty="0"/>
              <a:t>El Salvador                                     30 January 2019</a:t>
            </a:r>
          </a:p>
          <a:p>
            <a:r>
              <a:rPr lang="en-US" sz="1400" dirty="0"/>
              <a:t>Fiji                                                              7 July 2020</a:t>
            </a:r>
          </a:p>
          <a:p>
            <a:r>
              <a:rPr lang="en-US" sz="1400" dirty="0"/>
              <a:t>The Gambia                              26 September 2018</a:t>
            </a:r>
          </a:p>
          <a:p>
            <a:r>
              <a:rPr lang="en-US" sz="1400" dirty="0"/>
              <a:t>Guyana                                      20 September 2017</a:t>
            </a:r>
          </a:p>
          <a:p>
            <a:r>
              <a:rPr lang="en-US" sz="1400" dirty="0"/>
              <a:t>Holy See                                    20 September 2017</a:t>
            </a:r>
          </a:p>
          <a:p>
            <a:r>
              <a:rPr lang="en-US" sz="1400" dirty="0"/>
              <a:t>Honduras                                       24 October 2020</a:t>
            </a:r>
          </a:p>
          <a:p>
            <a:r>
              <a:rPr lang="en-US" sz="1400" dirty="0"/>
              <a:t>Ireland                                                6 August 2020</a:t>
            </a:r>
          </a:p>
          <a:p>
            <a:r>
              <a:rPr lang="en-US" sz="1400" dirty="0"/>
              <a:t>Jamaica                                          23 October 2020</a:t>
            </a:r>
          </a:p>
          <a:p>
            <a:r>
              <a:rPr lang="en-US" sz="1400" dirty="0"/>
              <a:t>Kazakhstan                                      29 August 2019</a:t>
            </a:r>
          </a:p>
          <a:p>
            <a:r>
              <a:rPr lang="en-US" sz="1400" dirty="0"/>
              <a:t>Kiribati                                      26 September 2019</a:t>
            </a:r>
          </a:p>
          <a:p>
            <a:r>
              <a:rPr lang="en-US" sz="1400" dirty="0"/>
              <a:t>Laos                                           26 September 2019</a:t>
            </a:r>
          </a:p>
          <a:p>
            <a:r>
              <a:rPr lang="en-US" sz="1400" dirty="0"/>
              <a:t>Lesotho                                                   6 June 2020</a:t>
            </a:r>
          </a:p>
          <a:p>
            <a:r>
              <a:rPr lang="en-US" sz="1400" dirty="0"/>
              <a:t>Malaysia                                   30 September 2020</a:t>
            </a:r>
          </a:p>
        </p:txBody>
      </p:sp>
      <p:sp>
        <p:nvSpPr>
          <p:cNvPr id="5" name="TextBox 4">
            <a:extLst>
              <a:ext uri="{FF2B5EF4-FFF2-40B4-BE49-F238E27FC236}">
                <a16:creationId xmlns:a16="http://schemas.microsoft.com/office/drawing/2014/main" id="{81A02090-1916-4623-B680-4EE392564DA1}"/>
              </a:ext>
            </a:extLst>
          </p:cNvPr>
          <p:cNvSpPr txBox="1"/>
          <p:nvPr/>
        </p:nvSpPr>
        <p:spPr>
          <a:xfrm>
            <a:off x="7406941" y="443881"/>
            <a:ext cx="4323424" cy="6340197"/>
          </a:xfrm>
          <a:prstGeom prst="rect">
            <a:avLst/>
          </a:prstGeom>
          <a:noFill/>
        </p:spPr>
        <p:txBody>
          <a:bodyPr wrap="square" rtlCol="0">
            <a:spAutoFit/>
          </a:bodyPr>
          <a:lstStyle/>
          <a:p>
            <a:r>
              <a:rPr lang="en-US" sz="1400" dirty="0"/>
              <a:t>Maldives                                                   26 September 2019</a:t>
            </a:r>
          </a:p>
          <a:p>
            <a:r>
              <a:rPr lang="en-US" sz="1400" dirty="0"/>
              <a:t>Malta                                                         21 September 2020</a:t>
            </a:r>
          </a:p>
          <a:p>
            <a:r>
              <a:rPr lang="en-US" sz="1400" dirty="0"/>
              <a:t>Mexico                                                            16 January 2018</a:t>
            </a:r>
          </a:p>
          <a:p>
            <a:r>
              <a:rPr lang="en-US" sz="1400" dirty="0"/>
              <a:t>Namibia                                                             20 March 2020</a:t>
            </a:r>
          </a:p>
          <a:p>
            <a:r>
              <a:rPr lang="en-US" sz="1400" dirty="0"/>
              <a:t>Nauru                                                              23 October 2020</a:t>
            </a:r>
          </a:p>
          <a:p>
            <a:r>
              <a:rPr lang="en-US" sz="1400" dirty="0"/>
              <a:t>New Zealand                                                          31 July 2018</a:t>
            </a:r>
          </a:p>
          <a:p>
            <a:r>
              <a:rPr lang="en-US" sz="1400" dirty="0"/>
              <a:t>Nicaragua                                                               19 July 2018</a:t>
            </a:r>
          </a:p>
          <a:p>
            <a:r>
              <a:rPr lang="en-US" sz="1400" dirty="0"/>
              <a:t>Nigeria                                                                 6 August 2020</a:t>
            </a:r>
          </a:p>
          <a:p>
            <a:r>
              <a:rPr lang="en-US" sz="1400" dirty="0"/>
              <a:t>Niue                                                                     6 August 2020</a:t>
            </a:r>
          </a:p>
          <a:p>
            <a:r>
              <a:rPr lang="en-US" sz="1400" dirty="0"/>
              <a:t>Palau                                                                        3 May 2018</a:t>
            </a:r>
          </a:p>
          <a:p>
            <a:r>
              <a:rPr lang="en-US" sz="1400" dirty="0"/>
              <a:t>Palestine                                                            22 March 2018</a:t>
            </a:r>
          </a:p>
          <a:p>
            <a:r>
              <a:rPr lang="en-US" sz="1400" dirty="0"/>
              <a:t>Panama                                                                 11 April 2019</a:t>
            </a:r>
          </a:p>
          <a:p>
            <a:r>
              <a:rPr lang="en-US" sz="1400" dirty="0"/>
              <a:t>Paraguay                                                         23 January 2020</a:t>
            </a:r>
          </a:p>
          <a:p>
            <a:r>
              <a:rPr lang="en-US" sz="1400" dirty="0"/>
              <a:t>Philippines                                                    18 February 2021</a:t>
            </a:r>
          </a:p>
          <a:p>
            <a:r>
              <a:rPr lang="en-US" sz="1400" dirty="0"/>
              <a:t>Saint Kitts and Nevis                                         9 August 2020</a:t>
            </a:r>
          </a:p>
          <a:p>
            <a:r>
              <a:rPr lang="en-US" sz="1400" dirty="0"/>
              <a:t>Saint Lucia                                                       23 January 2019</a:t>
            </a:r>
          </a:p>
          <a:p>
            <a:r>
              <a:rPr lang="en-US" sz="1400" dirty="0"/>
              <a:t>Saint Vincent and Grenadines                            31 July 2019</a:t>
            </a:r>
          </a:p>
          <a:p>
            <a:r>
              <a:rPr lang="en-US" sz="1400" dirty="0"/>
              <a:t>Samoa                                                        26 September 2018</a:t>
            </a:r>
          </a:p>
          <a:p>
            <a:r>
              <a:rPr lang="en-US" sz="1400" dirty="0"/>
              <a:t>San Marino                                               26 September 2018</a:t>
            </a:r>
          </a:p>
          <a:p>
            <a:r>
              <a:rPr lang="en-US" sz="1400" dirty="0"/>
              <a:t>Seychelles                                                                 9 July 2021</a:t>
            </a:r>
          </a:p>
          <a:p>
            <a:r>
              <a:rPr lang="en-US" sz="1400" dirty="0"/>
              <a:t>South Africa                                                  25 February 2019</a:t>
            </a:r>
          </a:p>
          <a:p>
            <a:r>
              <a:rPr lang="en-US" sz="1400" dirty="0"/>
              <a:t>Thailand                                                    20 September 2017</a:t>
            </a:r>
          </a:p>
          <a:p>
            <a:r>
              <a:rPr lang="en-US" sz="1400" dirty="0"/>
              <a:t>Trinidad and Tobago                               26 September 2019</a:t>
            </a:r>
          </a:p>
          <a:p>
            <a:r>
              <a:rPr lang="en-US" sz="1400" dirty="0"/>
              <a:t>Tuvalu                                                             12 October 2020</a:t>
            </a:r>
          </a:p>
          <a:p>
            <a:r>
              <a:rPr lang="en-US" sz="1400" dirty="0"/>
              <a:t>Uruguay                                                                 25 July 2018</a:t>
            </a:r>
          </a:p>
          <a:p>
            <a:r>
              <a:rPr lang="en-US" sz="1400" dirty="0"/>
              <a:t>Vanuatu                                                    26 September 2018</a:t>
            </a:r>
          </a:p>
          <a:p>
            <a:r>
              <a:rPr lang="en-US" sz="1400" dirty="0"/>
              <a:t>Venezuela                                                         27 March 2018</a:t>
            </a:r>
          </a:p>
          <a:p>
            <a:r>
              <a:rPr lang="en-US" sz="1400" dirty="0"/>
              <a:t>Vietnam                                                                 17 May 2018</a:t>
            </a:r>
          </a:p>
        </p:txBody>
      </p:sp>
      <p:sp>
        <p:nvSpPr>
          <p:cNvPr id="8" name="Rectangle: Rounded Corners 7">
            <a:extLst>
              <a:ext uri="{FF2B5EF4-FFF2-40B4-BE49-F238E27FC236}">
                <a16:creationId xmlns:a16="http://schemas.microsoft.com/office/drawing/2014/main" id="{6BBAF937-E7BE-4A74-BAE8-D81199D1855B}"/>
              </a:ext>
            </a:extLst>
          </p:cNvPr>
          <p:cNvSpPr/>
          <p:nvPr/>
        </p:nvSpPr>
        <p:spPr>
          <a:xfrm>
            <a:off x="4367814" y="772357"/>
            <a:ext cx="2734322" cy="35510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States Parties to TPNW and effective dates</a:t>
            </a:r>
          </a:p>
          <a:p>
            <a:pPr algn="ctr"/>
            <a:endParaRPr lang="en-US" sz="2400" b="1" dirty="0"/>
          </a:p>
          <a:p>
            <a:pPr algn="ctr"/>
            <a:endParaRPr lang="en-US" sz="2400" b="1" dirty="0"/>
          </a:p>
          <a:p>
            <a:pPr algn="ctr"/>
            <a:r>
              <a:rPr lang="en-US" sz="2400" b="1" dirty="0"/>
              <a:t>TPNW became International Law January 22, 2021</a:t>
            </a:r>
          </a:p>
        </p:txBody>
      </p:sp>
    </p:spTree>
    <p:extLst>
      <p:ext uri="{BB962C8B-B14F-4D97-AF65-F5344CB8AC3E}">
        <p14:creationId xmlns:p14="http://schemas.microsoft.com/office/powerpoint/2010/main" val="34879939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5C939A-72EF-4D0E-AF26-B0C691E195CF}"/>
              </a:ext>
            </a:extLst>
          </p:cNvPr>
          <p:cNvSpPr txBox="1"/>
          <p:nvPr/>
        </p:nvSpPr>
        <p:spPr>
          <a:xfrm>
            <a:off x="1464816" y="807868"/>
            <a:ext cx="9339308" cy="3170099"/>
          </a:xfrm>
          <a:prstGeom prst="rect">
            <a:avLst/>
          </a:prstGeom>
          <a:noFill/>
        </p:spPr>
        <p:txBody>
          <a:bodyPr wrap="square" rtlCol="0">
            <a:spAutoFit/>
          </a:bodyPr>
          <a:lstStyle/>
          <a:p>
            <a:pPr algn="ctr"/>
            <a:r>
              <a:rPr lang="en-US" dirty="0"/>
              <a:t>So, what is our task?</a:t>
            </a:r>
          </a:p>
          <a:p>
            <a:pPr algn="ctr"/>
            <a:endParaRPr lang="en-US" dirty="0"/>
          </a:p>
          <a:p>
            <a:pPr algn="ctr"/>
            <a:r>
              <a:rPr lang="en-US" dirty="0"/>
              <a:t>We the people of the United States must work like we never have before, </a:t>
            </a:r>
          </a:p>
          <a:p>
            <a:pPr algn="ctr"/>
            <a:r>
              <a:rPr lang="en-US" dirty="0"/>
              <a:t>Lobbying Congress, </a:t>
            </a:r>
          </a:p>
          <a:p>
            <a:pPr algn="ctr"/>
            <a:r>
              <a:rPr lang="en-US" dirty="0"/>
              <a:t>Informing and encouraging our fellow citizens that the madness must finally end.</a:t>
            </a:r>
          </a:p>
          <a:p>
            <a:pPr algn="ctr"/>
            <a:r>
              <a:rPr lang="en-US" dirty="0"/>
              <a:t>Our nation must  join the international community in banning and abolishing all nuclear weapons. </a:t>
            </a:r>
          </a:p>
          <a:p>
            <a:pPr algn="ctr"/>
            <a:endParaRPr lang="en-US" dirty="0"/>
          </a:p>
          <a:p>
            <a:pPr algn="ctr"/>
            <a:r>
              <a:rPr lang="en-US" b="1" dirty="0"/>
              <a:t>The world is offering us a solution to one of the great existential threats to life on earth,              the one we Americans created, and it is time we accepted their help, and join the </a:t>
            </a:r>
          </a:p>
          <a:p>
            <a:pPr algn="ctr"/>
            <a:r>
              <a:rPr lang="en-US" sz="2000" b="1" dirty="0"/>
              <a:t>Treaty for the Prohibition of Nuclear Weapons</a:t>
            </a:r>
          </a:p>
          <a:p>
            <a:pPr algn="ctr"/>
            <a:r>
              <a:rPr lang="en-US" b="1" dirty="0"/>
              <a:t>in good faith.</a:t>
            </a:r>
          </a:p>
        </p:txBody>
      </p:sp>
    </p:spTree>
    <p:extLst>
      <p:ext uri="{BB962C8B-B14F-4D97-AF65-F5344CB8AC3E}">
        <p14:creationId xmlns:p14="http://schemas.microsoft.com/office/powerpoint/2010/main" val="4090559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87BBD96A-CD60-4A2A-9085-CDEB7AA05D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72" y="13024"/>
            <a:ext cx="12192000" cy="590708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46FB2D2-58AD-493E-9AA2-B2D5CA4213C9}"/>
              </a:ext>
            </a:extLst>
          </p:cNvPr>
          <p:cNvSpPr txBox="1"/>
          <p:nvPr/>
        </p:nvSpPr>
        <p:spPr>
          <a:xfrm>
            <a:off x="4314548" y="6026643"/>
            <a:ext cx="2991774" cy="584775"/>
          </a:xfrm>
          <a:prstGeom prst="rect">
            <a:avLst/>
          </a:prstGeom>
          <a:noFill/>
        </p:spPr>
        <p:txBody>
          <a:bodyPr wrap="square" rtlCol="0">
            <a:spAutoFit/>
          </a:bodyPr>
          <a:lstStyle/>
          <a:p>
            <a:r>
              <a:rPr lang="en-US" sz="3200" b="1" dirty="0">
                <a:hlinkClick r:id="rId4"/>
              </a:rPr>
              <a:t>www.icanw.org</a:t>
            </a:r>
            <a:endParaRPr lang="en-US" sz="3200" b="1" dirty="0"/>
          </a:p>
        </p:txBody>
      </p:sp>
    </p:spTree>
    <p:extLst>
      <p:ext uri="{BB962C8B-B14F-4D97-AF65-F5344CB8AC3E}">
        <p14:creationId xmlns:p14="http://schemas.microsoft.com/office/powerpoint/2010/main" val="2361468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71EAD4-02C0-4596-91B7-FF331C812921}"/>
              </a:ext>
            </a:extLst>
          </p:cNvPr>
          <p:cNvSpPr txBox="1"/>
          <p:nvPr/>
        </p:nvSpPr>
        <p:spPr>
          <a:xfrm>
            <a:off x="0" y="58846"/>
            <a:ext cx="12192000" cy="5909310"/>
          </a:xfrm>
          <a:prstGeom prst="rect">
            <a:avLst/>
          </a:prstGeom>
          <a:noFill/>
        </p:spPr>
        <p:txBody>
          <a:bodyPr wrap="square" rtlCol="0">
            <a:spAutoFit/>
          </a:bodyPr>
          <a:lstStyle/>
          <a:p>
            <a:pPr algn="ctr"/>
            <a:r>
              <a:rPr lang="en-US" dirty="0"/>
              <a:t>These are two international peace and disarmament groups who have been around for decades,                                                     and are leading the current efforts:</a:t>
            </a:r>
          </a:p>
          <a:p>
            <a:pPr algn="ctr"/>
            <a:r>
              <a:rPr lang="en-US" b="1" dirty="0" err="1"/>
              <a:t>Womens</a:t>
            </a:r>
            <a:r>
              <a:rPr lang="en-US" b="1" dirty="0"/>
              <a:t>’ International League for Peace and Freedom </a:t>
            </a:r>
            <a:r>
              <a:rPr lang="en-US" dirty="0"/>
              <a:t>:    </a:t>
            </a:r>
            <a:r>
              <a:rPr lang="en-US" dirty="0">
                <a:hlinkClick r:id="rId3"/>
              </a:rPr>
              <a:t>https://www.wilpf.org/</a:t>
            </a:r>
            <a:endParaRPr lang="en-US" dirty="0"/>
          </a:p>
          <a:p>
            <a:pPr algn="ctr"/>
            <a:r>
              <a:rPr lang="en-US" b="1" dirty="0"/>
              <a:t>International Physicians for the Prevention of Nuclear War </a:t>
            </a:r>
            <a:r>
              <a:rPr lang="en-US" dirty="0"/>
              <a:t>:  </a:t>
            </a:r>
            <a:r>
              <a:rPr lang="en-US" dirty="0">
                <a:hlinkClick r:id="rId4"/>
              </a:rPr>
              <a:t>https://www.ippnw.org/</a:t>
            </a:r>
            <a:endParaRPr lang="en-US" dirty="0"/>
          </a:p>
          <a:p>
            <a:pPr algn="ctr"/>
            <a:endParaRPr lang="en-US" dirty="0"/>
          </a:p>
          <a:p>
            <a:pPr algn="ctr"/>
            <a:r>
              <a:rPr lang="en-US" dirty="0"/>
              <a:t>More recent leader in nuclear disarmament is </a:t>
            </a:r>
            <a:r>
              <a:rPr lang="en-US" b="1" dirty="0"/>
              <a:t>International Campaign to Abolish Nuclear Weapons</a:t>
            </a:r>
            <a:r>
              <a:rPr lang="en-US" dirty="0"/>
              <a:t>:             </a:t>
            </a:r>
          </a:p>
          <a:p>
            <a:pPr algn="ctr"/>
            <a:r>
              <a:rPr lang="en-US" dirty="0"/>
              <a:t> They produced the </a:t>
            </a:r>
            <a:r>
              <a:rPr lang="en-US" b="1" dirty="0"/>
              <a:t>Treaty Prohibiting Nuclear Weapons</a:t>
            </a:r>
            <a:r>
              <a:rPr lang="en-US" dirty="0"/>
              <a:t>:  </a:t>
            </a:r>
            <a:r>
              <a:rPr lang="en-US" dirty="0">
                <a:hlinkClick r:id="rId5"/>
              </a:rPr>
              <a:t>https://www.icanw.org/the_treaty</a:t>
            </a:r>
            <a:endParaRPr lang="en-US" dirty="0"/>
          </a:p>
          <a:p>
            <a:pPr algn="ctr"/>
            <a:endParaRPr lang="en-US" dirty="0"/>
          </a:p>
          <a:p>
            <a:pPr algn="ctr"/>
            <a:r>
              <a:rPr lang="en-US" dirty="0"/>
              <a:t>To learn more about which corporations are financing the nuclear weapons and the vehicles that deliver them, as well as research and development for all things military, worldwide, </a:t>
            </a:r>
            <a:r>
              <a:rPr lang="en-US" b="1" dirty="0"/>
              <a:t>Don’t Bank on the Bomb </a:t>
            </a:r>
            <a:r>
              <a:rPr lang="en-US" dirty="0"/>
              <a:t>:  </a:t>
            </a:r>
            <a:r>
              <a:rPr lang="en-US" dirty="0">
                <a:hlinkClick r:id="rId6"/>
              </a:rPr>
              <a:t>https://www.dontbankonthebomb.com/</a:t>
            </a:r>
            <a:r>
              <a:rPr lang="en-US" dirty="0"/>
              <a:t>      Especially for divestment.</a:t>
            </a:r>
          </a:p>
          <a:p>
            <a:pPr algn="ctr"/>
            <a:endParaRPr lang="en-US" dirty="0"/>
          </a:p>
          <a:p>
            <a:pPr algn="ctr"/>
            <a:r>
              <a:rPr lang="en-US" dirty="0"/>
              <a:t>Here in the US, </a:t>
            </a:r>
            <a:r>
              <a:rPr lang="en-US" b="1" dirty="0"/>
              <a:t>Physicians for Social Responsibility </a:t>
            </a:r>
            <a:r>
              <a:rPr lang="en-US" dirty="0"/>
              <a:t>local chapter </a:t>
            </a:r>
            <a:r>
              <a:rPr lang="en-US" b="1" dirty="0"/>
              <a:t>WPSR</a:t>
            </a:r>
            <a:r>
              <a:rPr lang="en-US" dirty="0"/>
              <a:t>  and </a:t>
            </a:r>
            <a:r>
              <a:rPr lang="en-US" b="1" dirty="0"/>
              <a:t>Washington Coalition to Abolish Nuclear Weapons</a:t>
            </a:r>
            <a:r>
              <a:rPr lang="en-US" dirty="0"/>
              <a:t>,  of which we are a member organization :  </a:t>
            </a:r>
            <a:r>
              <a:rPr lang="en-US" dirty="0">
                <a:hlinkClick r:id="rId7"/>
              </a:rPr>
              <a:t>https://www.wanwcoalition.org/</a:t>
            </a:r>
            <a:endParaRPr lang="en-US" dirty="0"/>
          </a:p>
          <a:p>
            <a:pPr algn="ctr"/>
            <a:endParaRPr lang="en-US" dirty="0"/>
          </a:p>
          <a:p>
            <a:pPr algn="ctr"/>
            <a:r>
              <a:rPr lang="en-US" dirty="0"/>
              <a:t>Also in the US,  </a:t>
            </a:r>
            <a:r>
              <a:rPr lang="en-US" b="1" dirty="0"/>
              <a:t>Beyond the Bomb  </a:t>
            </a:r>
            <a:r>
              <a:rPr lang="en-US" dirty="0">
                <a:hlinkClick r:id="rId8"/>
              </a:rPr>
              <a:t>https://beyondthebomb.org/</a:t>
            </a:r>
            <a:r>
              <a:rPr lang="en-US" dirty="0"/>
              <a:t> and </a:t>
            </a:r>
            <a:r>
              <a:rPr lang="en-US" b="1" dirty="0"/>
              <a:t>Code Pink </a:t>
            </a:r>
            <a:r>
              <a:rPr lang="en-US" dirty="0">
                <a:hlinkClick r:id="rId9"/>
              </a:rPr>
              <a:t>https://www.codepink.org/</a:t>
            </a:r>
            <a:endParaRPr lang="en-US" dirty="0"/>
          </a:p>
          <a:p>
            <a:pPr algn="ctr"/>
            <a:r>
              <a:rPr lang="en-US" dirty="0"/>
              <a:t>Very Active group in Kitsap County is </a:t>
            </a:r>
            <a:r>
              <a:rPr lang="en-US" b="1" dirty="0"/>
              <a:t>Ground Zero Center for Non Violence</a:t>
            </a:r>
            <a:r>
              <a:rPr lang="en-US" dirty="0"/>
              <a:t>,   </a:t>
            </a:r>
            <a:r>
              <a:rPr lang="en-US" dirty="0">
                <a:hlinkClick r:id="rId10"/>
              </a:rPr>
              <a:t>https://www.gzcenter.org/</a:t>
            </a:r>
            <a:endParaRPr lang="en-US" dirty="0"/>
          </a:p>
          <a:p>
            <a:pPr algn="ctr"/>
            <a:endParaRPr lang="en-US" dirty="0"/>
          </a:p>
          <a:p>
            <a:pPr algn="ctr"/>
            <a:r>
              <a:rPr lang="en-US" dirty="0"/>
              <a:t>And us :  </a:t>
            </a:r>
            <a:r>
              <a:rPr lang="en-US" dirty="0">
                <a:hlinkClick r:id="rId11"/>
              </a:rPr>
              <a:t>https://www.nomorebombs.org/</a:t>
            </a:r>
            <a:endParaRPr lang="en-US" dirty="0"/>
          </a:p>
          <a:p>
            <a:r>
              <a:rPr lang="en-US" dirty="0"/>
              <a:t>Please join this important mission, any way you can.  Contact us or any of these groups with your ideas and suggestions. Our website has links to more groups as well.  Just as importantly, please share with family and friends.  We are all in this together.</a:t>
            </a:r>
          </a:p>
        </p:txBody>
      </p:sp>
      <p:pic>
        <p:nvPicPr>
          <p:cNvPr id="4" name="Picture 3" descr="Icon&#10;&#10;Description automatically generated">
            <a:extLst>
              <a:ext uri="{FF2B5EF4-FFF2-40B4-BE49-F238E27FC236}">
                <a16:creationId xmlns:a16="http://schemas.microsoft.com/office/drawing/2014/main" id="{A59CB8D6-5696-4E3C-8B5A-E0EE355AB26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680674" y="5983742"/>
            <a:ext cx="830652" cy="815411"/>
          </a:xfrm>
          <a:prstGeom prst="rect">
            <a:avLst/>
          </a:prstGeom>
        </p:spPr>
      </p:pic>
    </p:spTree>
    <p:extLst>
      <p:ext uri="{BB962C8B-B14F-4D97-AF65-F5344CB8AC3E}">
        <p14:creationId xmlns:p14="http://schemas.microsoft.com/office/powerpoint/2010/main" val="3097189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77ACBB-2B05-4E82-BB67-1B17B7579A43}"/>
              </a:ext>
            </a:extLst>
          </p:cNvPr>
          <p:cNvSpPr txBox="1"/>
          <p:nvPr/>
        </p:nvSpPr>
        <p:spPr>
          <a:xfrm>
            <a:off x="9339309" y="4714043"/>
            <a:ext cx="2565646" cy="923330"/>
          </a:xfrm>
          <a:prstGeom prst="rect">
            <a:avLst/>
          </a:prstGeom>
          <a:noFill/>
        </p:spPr>
        <p:txBody>
          <a:bodyPr wrap="square" rtlCol="0">
            <a:spAutoFit/>
          </a:bodyPr>
          <a:lstStyle/>
          <a:p>
            <a:pPr algn="ctr"/>
            <a:r>
              <a:rPr lang="en-US" dirty="0"/>
              <a:t>It </a:t>
            </a:r>
            <a:r>
              <a:rPr lang="en-US" dirty="0" err="1"/>
              <a:t>ain’t</a:t>
            </a:r>
            <a:r>
              <a:rPr lang="en-US" dirty="0"/>
              <a:t> just littering anymore.</a:t>
            </a:r>
          </a:p>
          <a:p>
            <a:pPr algn="ctr"/>
            <a:r>
              <a:rPr lang="en-US" dirty="0"/>
              <a:t>This is serious shit.</a:t>
            </a:r>
          </a:p>
        </p:txBody>
      </p:sp>
      <p:pic>
        <p:nvPicPr>
          <p:cNvPr id="6" name="Picture 5" descr="A book cover with a cartoon character&#10;&#10;Description automatically generated with low confidence">
            <a:extLst>
              <a:ext uri="{FF2B5EF4-FFF2-40B4-BE49-F238E27FC236}">
                <a16:creationId xmlns:a16="http://schemas.microsoft.com/office/drawing/2014/main" id="{0E43579F-5108-4014-BAED-77931613A0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3952" y="0"/>
            <a:ext cx="4984096" cy="6858000"/>
          </a:xfrm>
          <a:prstGeom prst="rect">
            <a:avLst/>
          </a:prstGeom>
        </p:spPr>
      </p:pic>
    </p:spTree>
    <p:extLst>
      <p:ext uri="{BB962C8B-B14F-4D97-AF65-F5344CB8AC3E}">
        <p14:creationId xmlns:p14="http://schemas.microsoft.com/office/powerpoint/2010/main" val="89684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01C93-FAFF-42C9-99F7-68E731F9D2C0}"/>
              </a:ext>
            </a:extLst>
          </p:cNvPr>
          <p:cNvSpPr>
            <a:spLocks noGrp="1"/>
          </p:cNvSpPr>
          <p:nvPr>
            <p:ph type="ctrTitle"/>
          </p:nvPr>
        </p:nvSpPr>
        <p:spPr>
          <a:xfrm>
            <a:off x="1612776" y="343462"/>
            <a:ext cx="9144000" cy="837270"/>
          </a:xfrm>
        </p:spPr>
        <p:txBody>
          <a:bodyPr>
            <a:normAutofit/>
          </a:bodyPr>
          <a:lstStyle/>
          <a:p>
            <a:r>
              <a:rPr lang="en-US" sz="4000" b="1" dirty="0">
                <a:latin typeface="+mn-lt"/>
              </a:rPr>
              <a:t>He is US</a:t>
            </a:r>
          </a:p>
        </p:txBody>
      </p:sp>
      <p:sp>
        <p:nvSpPr>
          <p:cNvPr id="5" name="TextBox 4">
            <a:extLst>
              <a:ext uri="{FF2B5EF4-FFF2-40B4-BE49-F238E27FC236}">
                <a16:creationId xmlns:a16="http://schemas.microsoft.com/office/drawing/2014/main" id="{2216EEFA-48F6-42BD-8FA9-FB3D790F7947}"/>
              </a:ext>
            </a:extLst>
          </p:cNvPr>
          <p:cNvSpPr txBox="1"/>
          <p:nvPr/>
        </p:nvSpPr>
        <p:spPr>
          <a:xfrm>
            <a:off x="1636450" y="1376691"/>
            <a:ext cx="9144000" cy="4616648"/>
          </a:xfrm>
          <a:prstGeom prst="rect">
            <a:avLst/>
          </a:prstGeom>
          <a:noFill/>
        </p:spPr>
        <p:txBody>
          <a:bodyPr wrap="square" rtlCol="0">
            <a:spAutoFit/>
          </a:bodyPr>
          <a:lstStyle/>
          <a:p>
            <a:pPr algn="ctr"/>
            <a:r>
              <a:rPr lang="en-US" sz="2400" b="1" dirty="0"/>
              <a:t>We are at a tipping point.</a:t>
            </a:r>
          </a:p>
          <a:p>
            <a:pPr algn="ctr"/>
            <a:r>
              <a:rPr lang="en-US" dirty="0"/>
              <a:t>  </a:t>
            </a:r>
          </a:p>
          <a:p>
            <a:pPr algn="ctr"/>
            <a:r>
              <a:rPr lang="en-US" dirty="0"/>
              <a:t>Several </a:t>
            </a:r>
            <a:r>
              <a:rPr lang="en-US" b="1" dirty="0"/>
              <a:t>existential crises are converging</a:t>
            </a:r>
            <a:r>
              <a:rPr lang="en-US" dirty="0"/>
              <a:t>, and we have no  clue how to deal with any of them, let alone the many intersections among them all.</a:t>
            </a:r>
          </a:p>
          <a:p>
            <a:pPr algn="ctr"/>
            <a:endParaRPr lang="en-US" dirty="0"/>
          </a:p>
          <a:p>
            <a:pPr algn="ctr"/>
            <a:r>
              <a:rPr lang="en-US" b="1" dirty="0">
                <a:solidFill>
                  <a:srgbClr val="C00000"/>
                </a:solidFill>
              </a:rPr>
              <a:t>Climate change is spiraling out of control</a:t>
            </a:r>
            <a:r>
              <a:rPr lang="en-US" dirty="0"/>
              <a:t>.    Whatever corrections we try now may be too little and too late.   Witness the recently concluded COP 26 in Glasgow.  </a:t>
            </a:r>
          </a:p>
          <a:p>
            <a:pPr algn="ctr"/>
            <a:endParaRPr lang="en-US" dirty="0"/>
          </a:p>
          <a:p>
            <a:pPr algn="ctr"/>
            <a:r>
              <a:rPr lang="en-US" b="1" dirty="0">
                <a:solidFill>
                  <a:srgbClr val="C00000"/>
                </a:solidFill>
              </a:rPr>
              <a:t>Covid 19 has engulfed human populations all over the world</a:t>
            </a:r>
            <a:r>
              <a:rPr lang="en-US" dirty="0"/>
              <a:t>.  The disproportionate health effects and resultant mortalities among the poorest economies illustrate widespread </a:t>
            </a:r>
            <a:r>
              <a:rPr lang="en-US" b="1" dirty="0"/>
              <a:t>inequalities in all societies</a:t>
            </a:r>
            <a:r>
              <a:rPr lang="en-US" dirty="0"/>
              <a:t>.</a:t>
            </a:r>
          </a:p>
          <a:p>
            <a:pPr algn="ctr"/>
            <a:endParaRPr lang="en-US" dirty="0"/>
          </a:p>
          <a:p>
            <a:pPr algn="ctr"/>
            <a:r>
              <a:rPr lang="en-US" b="1" dirty="0">
                <a:solidFill>
                  <a:srgbClr val="C00000"/>
                </a:solidFill>
              </a:rPr>
              <a:t>Nuclear arsenals continue to expand </a:t>
            </a:r>
            <a:r>
              <a:rPr lang="en-US" dirty="0"/>
              <a:t>in all 9 nuclear armed countries, to the financial benefit of a few multinational corporations, and </a:t>
            </a:r>
            <a:r>
              <a:rPr lang="en-US" b="1" dirty="0"/>
              <a:t>threatening all life on earth </a:t>
            </a:r>
            <a:r>
              <a:rPr lang="en-US" dirty="0"/>
              <a:t>more drastically every year.</a:t>
            </a:r>
          </a:p>
          <a:p>
            <a:pPr algn="ctr"/>
            <a:endParaRPr lang="en-US" dirty="0"/>
          </a:p>
          <a:p>
            <a:pPr algn="ctr"/>
            <a:r>
              <a:rPr lang="en-US" dirty="0"/>
              <a:t>We have no one to blame but ourselves.</a:t>
            </a:r>
          </a:p>
        </p:txBody>
      </p:sp>
    </p:spTree>
    <p:extLst>
      <p:ext uri="{BB962C8B-B14F-4D97-AF65-F5344CB8AC3E}">
        <p14:creationId xmlns:p14="http://schemas.microsoft.com/office/powerpoint/2010/main" val="138659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9B7D09-8A23-4BF3-8E8E-266C19BEF926}"/>
              </a:ext>
            </a:extLst>
          </p:cNvPr>
          <p:cNvSpPr txBox="1"/>
          <p:nvPr/>
        </p:nvSpPr>
        <p:spPr>
          <a:xfrm>
            <a:off x="1443336" y="423841"/>
            <a:ext cx="9172447" cy="707886"/>
          </a:xfrm>
          <a:prstGeom prst="rect">
            <a:avLst/>
          </a:prstGeom>
          <a:noFill/>
        </p:spPr>
        <p:txBody>
          <a:bodyPr wrap="none" rtlCol="0">
            <a:spAutoFit/>
          </a:bodyPr>
          <a:lstStyle/>
          <a:p>
            <a:r>
              <a:rPr lang="en-US" sz="2000" b="1" dirty="0"/>
              <a:t>And to add to our confusion, there is a bewildering array of acronyms to guide us. </a:t>
            </a:r>
          </a:p>
          <a:p>
            <a:r>
              <a:rPr lang="en-US" sz="2000" b="1" dirty="0"/>
              <a:t>        Just in the field of nuclear weapons:     these are three we will confront here</a:t>
            </a:r>
          </a:p>
        </p:txBody>
      </p:sp>
      <p:sp>
        <p:nvSpPr>
          <p:cNvPr id="3" name="TextBox 2">
            <a:extLst>
              <a:ext uri="{FF2B5EF4-FFF2-40B4-BE49-F238E27FC236}">
                <a16:creationId xmlns:a16="http://schemas.microsoft.com/office/drawing/2014/main" id="{FA12A0DA-CAD6-4815-856E-2A0C27191A37}"/>
              </a:ext>
            </a:extLst>
          </p:cNvPr>
          <p:cNvSpPr txBox="1"/>
          <p:nvPr/>
        </p:nvSpPr>
        <p:spPr>
          <a:xfrm>
            <a:off x="9035345" y="2076010"/>
            <a:ext cx="966931" cy="461665"/>
          </a:xfrm>
          <a:prstGeom prst="rect">
            <a:avLst/>
          </a:prstGeom>
          <a:solidFill>
            <a:schemeClr val="accent1">
              <a:lumMod val="60000"/>
              <a:lumOff val="40000"/>
            </a:schemeClr>
          </a:solidFill>
        </p:spPr>
        <p:txBody>
          <a:bodyPr wrap="none" rtlCol="0">
            <a:spAutoFit/>
          </a:bodyPr>
          <a:lstStyle/>
          <a:p>
            <a:r>
              <a:rPr lang="en-US" sz="2400" dirty="0"/>
              <a:t>TPNW</a:t>
            </a:r>
          </a:p>
        </p:txBody>
      </p:sp>
      <p:sp>
        <p:nvSpPr>
          <p:cNvPr id="4" name="TextBox 3">
            <a:extLst>
              <a:ext uri="{FF2B5EF4-FFF2-40B4-BE49-F238E27FC236}">
                <a16:creationId xmlns:a16="http://schemas.microsoft.com/office/drawing/2014/main" id="{39875422-2500-44FE-BDDF-7C16789D91DD}"/>
              </a:ext>
            </a:extLst>
          </p:cNvPr>
          <p:cNvSpPr txBox="1"/>
          <p:nvPr/>
        </p:nvSpPr>
        <p:spPr>
          <a:xfrm>
            <a:off x="2247017" y="2060698"/>
            <a:ext cx="691471" cy="461665"/>
          </a:xfrm>
          <a:prstGeom prst="rect">
            <a:avLst/>
          </a:prstGeom>
          <a:solidFill>
            <a:schemeClr val="accent2">
              <a:lumMod val="60000"/>
              <a:lumOff val="40000"/>
            </a:schemeClr>
          </a:solidFill>
        </p:spPr>
        <p:txBody>
          <a:bodyPr wrap="none" rtlCol="0">
            <a:spAutoFit/>
          </a:bodyPr>
          <a:lstStyle/>
          <a:p>
            <a:r>
              <a:rPr lang="en-US" sz="2400" dirty="0"/>
              <a:t>NPT</a:t>
            </a:r>
          </a:p>
        </p:txBody>
      </p:sp>
      <p:sp>
        <p:nvSpPr>
          <p:cNvPr id="5" name="TextBox 4">
            <a:extLst>
              <a:ext uri="{FF2B5EF4-FFF2-40B4-BE49-F238E27FC236}">
                <a16:creationId xmlns:a16="http://schemas.microsoft.com/office/drawing/2014/main" id="{91CD3747-E143-4A16-A2B4-BADDE5B15837}"/>
              </a:ext>
            </a:extLst>
          </p:cNvPr>
          <p:cNvSpPr txBox="1"/>
          <p:nvPr/>
        </p:nvSpPr>
        <p:spPr>
          <a:xfrm>
            <a:off x="5531179" y="2060697"/>
            <a:ext cx="708848" cy="461665"/>
          </a:xfrm>
          <a:prstGeom prst="rect">
            <a:avLst/>
          </a:prstGeom>
          <a:solidFill>
            <a:schemeClr val="accent4">
              <a:lumMod val="60000"/>
              <a:lumOff val="40000"/>
            </a:schemeClr>
          </a:solidFill>
        </p:spPr>
        <p:txBody>
          <a:bodyPr wrap="none" rtlCol="0">
            <a:spAutoFit/>
          </a:bodyPr>
          <a:lstStyle/>
          <a:p>
            <a:r>
              <a:rPr lang="en-US" sz="2400" dirty="0"/>
              <a:t>NPR</a:t>
            </a:r>
          </a:p>
        </p:txBody>
      </p:sp>
      <p:sp>
        <p:nvSpPr>
          <p:cNvPr id="6" name="Arrow: Down 5">
            <a:extLst>
              <a:ext uri="{FF2B5EF4-FFF2-40B4-BE49-F238E27FC236}">
                <a16:creationId xmlns:a16="http://schemas.microsoft.com/office/drawing/2014/main" id="{E8868582-EE96-417F-BE02-CF8808A49C5D}"/>
              </a:ext>
            </a:extLst>
          </p:cNvPr>
          <p:cNvSpPr/>
          <p:nvPr/>
        </p:nvSpPr>
        <p:spPr>
          <a:xfrm>
            <a:off x="5644155" y="2670715"/>
            <a:ext cx="482896" cy="7315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39183F31-1982-4850-9B0F-07FD9C196090}"/>
              </a:ext>
            </a:extLst>
          </p:cNvPr>
          <p:cNvSpPr/>
          <p:nvPr/>
        </p:nvSpPr>
        <p:spPr>
          <a:xfrm rot="1421923">
            <a:off x="2163211" y="2645638"/>
            <a:ext cx="522577" cy="7315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7153C8E4-910A-4E68-94EC-451CD88B68B2}"/>
              </a:ext>
            </a:extLst>
          </p:cNvPr>
          <p:cNvSpPr/>
          <p:nvPr/>
        </p:nvSpPr>
        <p:spPr>
          <a:xfrm rot="20066801">
            <a:off x="9376643" y="2670715"/>
            <a:ext cx="422419" cy="7315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77BCB09-C879-4BF3-BC7A-D2EA8452DA33}"/>
              </a:ext>
            </a:extLst>
          </p:cNvPr>
          <p:cNvSpPr txBox="1"/>
          <p:nvPr/>
        </p:nvSpPr>
        <p:spPr>
          <a:xfrm>
            <a:off x="8762913" y="3787505"/>
            <a:ext cx="2139624" cy="1323439"/>
          </a:xfrm>
          <a:prstGeom prst="rect">
            <a:avLst/>
          </a:prstGeom>
          <a:noFill/>
        </p:spPr>
        <p:txBody>
          <a:bodyPr wrap="none" rtlCol="0">
            <a:spAutoFit/>
          </a:bodyPr>
          <a:lstStyle/>
          <a:p>
            <a:pPr algn="ctr"/>
            <a:r>
              <a:rPr lang="en-US" sz="2000" b="1" dirty="0"/>
              <a:t>Treaty Prohibiting </a:t>
            </a:r>
          </a:p>
          <a:p>
            <a:pPr algn="ctr"/>
            <a:r>
              <a:rPr lang="en-US" sz="2000" b="1" dirty="0"/>
              <a:t>Nuclear Weapons</a:t>
            </a:r>
          </a:p>
          <a:p>
            <a:pPr algn="ctr"/>
            <a:r>
              <a:rPr lang="en-US" sz="2000" dirty="0"/>
              <a:t>United Nations,</a:t>
            </a:r>
          </a:p>
          <a:p>
            <a:pPr algn="ctr"/>
            <a:r>
              <a:rPr lang="en-US" sz="2000" dirty="0"/>
              <a:t> 2021</a:t>
            </a:r>
          </a:p>
        </p:txBody>
      </p:sp>
      <p:sp>
        <p:nvSpPr>
          <p:cNvPr id="11" name="TextBox 10">
            <a:extLst>
              <a:ext uri="{FF2B5EF4-FFF2-40B4-BE49-F238E27FC236}">
                <a16:creationId xmlns:a16="http://schemas.microsoft.com/office/drawing/2014/main" id="{1A963B7B-0C54-47EC-AC1D-38F11BCB46E4}"/>
              </a:ext>
            </a:extLst>
          </p:cNvPr>
          <p:cNvSpPr txBox="1"/>
          <p:nvPr/>
        </p:nvSpPr>
        <p:spPr>
          <a:xfrm>
            <a:off x="1144373" y="3711850"/>
            <a:ext cx="2248249" cy="1323439"/>
          </a:xfrm>
          <a:prstGeom prst="rect">
            <a:avLst/>
          </a:prstGeom>
          <a:noFill/>
        </p:spPr>
        <p:txBody>
          <a:bodyPr wrap="square" rtlCol="0">
            <a:spAutoFit/>
          </a:bodyPr>
          <a:lstStyle/>
          <a:p>
            <a:r>
              <a:rPr lang="en-US" sz="2000" b="1" dirty="0">
                <a:solidFill>
                  <a:srgbClr val="002060"/>
                </a:solidFill>
              </a:rPr>
              <a:t>Non-Proliferation</a:t>
            </a:r>
          </a:p>
          <a:p>
            <a:r>
              <a:rPr lang="en-US" sz="2000" b="1" dirty="0">
                <a:solidFill>
                  <a:srgbClr val="002060"/>
                </a:solidFill>
              </a:rPr>
              <a:t>          Treaty</a:t>
            </a:r>
          </a:p>
          <a:p>
            <a:r>
              <a:rPr lang="en-US" sz="2000" dirty="0"/>
              <a:t>  United Nations,</a:t>
            </a:r>
          </a:p>
          <a:p>
            <a:r>
              <a:rPr lang="en-US" sz="2000" dirty="0"/>
              <a:t>            1970                  </a:t>
            </a:r>
          </a:p>
        </p:txBody>
      </p:sp>
      <p:sp>
        <p:nvSpPr>
          <p:cNvPr id="12" name="TextBox 11">
            <a:extLst>
              <a:ext uri="{FF2B5EF4-FFF2-40B4-BE49-F238E27FC236}">
                <a16:creationId xmlns:a16="http://schemas.microsoft.com/office/drawing/2014/main" id="{A1FA451E-7235-4B2F-84D8-F3E706BEDFF8}"/>
              </a:ext>
            </a:extLst>
          </p:cNvPr>
          <p:cNvSpPr txBox="1"/>
          <p:nvPr/>
        </p:nvSpPr>
        <p:spPr>
          <a:xfrm>
            <a:off x="4912779" y="3834324"/>
            <a:ext cx="2395079" cy="1323439"/>
          </a:xfrm>
          <a:prstGeom prst="rect">
            <a:avLst/>
          </a:prstGeom>
          <a:noFill/>
        </p:spPr>
        <p:txBody>
          <a:bodyPr wrap="none" rtlCol="0">
            <a:spAutoFit/>
          </a:bodyPr>
          <a:lstStyle/>
          <a:p>
            <a:r>
              <a:rPr lang="en-US" sz="2000" b="1" dirty="0"/>
              <a:t>Nuclear Posture </a:t>
            </a:r>
          </a:p>
          <a:p>
            <a:r>
              <a:rPr lang="en-US" sz="2000" b="1" dirty="0"/>
              <a:t>         Review</a:t>
            </a:r>
          </a:p>
          <a:p>
            <a:r>
              <a:rPr lang="en-US" sz="2000" dirty="0"/>
              <a:t>Every administration</a:t>
            </a:r>
          </a:p>
          <a:p>
            <a:r>
              <a:rPr lang="en-US" sz="2000" dirty="0"/>
              <a:t> since 1994</a:t>
            </a:r>
          </a:p>
        </p:txBody>
      </p:sp>
    </p:spTree>
    <p:extLst>
      <p:ext uri="{BB962C8B-B14F-4D97-AF65-F5344CB8AC3E}">
        <p14:creationId xmlns:p14="http://schemas.microsoft.com/office/powerpoint/2010/main" val="2251660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B1B725-AC6F-4185-B6E4-1D63389FB3F7}"/>
              </a:ext>
            </a:extLst>
          </p:cNvPr>
          <p:cNvSpPr txBox="1"/>
          <p:nvPr/>
        </p:nvSpPr>
        <p:spPr>
          <a:xfrm>
            <a:off x="2645546" y="896645"/>
            <a:ext cx="5885895" cy="4339650"/>
          </a:xfrm>
          <a:prstGeom prst="rect">
            <a:avLst/>
          </a:prstGeom>
          <a:noFill/>
        </p:spPr>
        <p:txBody>
          <a:bodyPr wrap="square" rtlCol="0">
            <a:spAutoFit/>
          </a:bodyPr>
          <a:lstStyle/>
          <a:p>
            <a:pPr algn="ctr"/>
            <a:r>
              <a:rPr lang="en-US" sz="2400" b="1" dirty="0"/>
              <a:t>Nuclear Non-Proliferation Treaty</a:t>
            </a:r>
          </a:p>
          <a:p>
            <a:pPr algn="ctr"/>
            <a:endParaRPr lang="en-US" dirty="0"/>
          </a:p>
          <a:p>
            <a:pPr algn="ctr"/>
            <a:r>
              <a:rPr lang="en-US" dirty="0"/>
              <a:t>Because the first action taken by the </a:t>
            </a:r>
            <a:r>
              <a:rPr lang="en-US" b="1" dirty="0"/>
              <a:t>United Nations </a:t>
            </a:r>
            <a:r>
              <a:rPr lang="en-US" dirty="0"/>
              <a:t>in 1946 was to pass </a:t>
            </a:r>
            <a:r>
              <a:rPr lang="en-US" b="1" dirty="0"/>
              <a:t>Resolution 1</a:t>
            </a:r>
            <a:r>
              <a:rPr lang="en-US" dirty="0"/>
              <a:t>, which declared nuclear weapons  to be incompatible with international peace and security, and established the </a:t>
            </a:r>
            <a:r>
              <a:rPr lang="en-US" b="1" dirty="0"/>
              <a:t>First Committee </a:t>
            </a:r>
            <a:r>
              <a:rPr lang="en-US" dirty="0"/>
              <a:t>to direct the work of nuclear disarmament, it was the UN that developed this treaty over 20 years later.  It went into effect in 1970.</a:t>
            </a:r>
          </a:p>
          <a:p>
            <a:pPr algn="ctr"/>
            <a:endParaRPr lang="en-US" dirty="0"/>
          </a:p>
          <a:p>
            <a:pPr algn="ctr"/>
            <a:r>
              <a:rPr lang="en-US" dirty="0"/>
              <a:t>It was signed by 191 nations, including the 5 nuclear nations at that time: US, Russia, Britain, France, and China.</a:t>
            </a:r>
          </a:p>
          <a:p>
            <a:pPr algn="ctr"/>
            <a:endParaRPr lang="en-US" dirty="0"/>
          </a:p>
          <a:p>
            <a:pPr algn="ctr"/>
            <a:r>
              <a:rPr lang="en-US" dirty="0"/>
              <a:t>It is still in effect, and a review conference by signatory nations will take place next January.</a:t>
            </a:r>
          </a:p>
          <a:p>
            <a:endParaRPr lang="en-US" dirty="0"/>
          </a:p>
        </p:txBody>
      </p:sp>
    </p:spTree>
    <p:extLst>
      <p:ext uri="{BB962C8B-B14F-4D97-AF65-F5344CB8AC3E}">
        <p14:creationId xmlns:p14="http://schemas.microsoft.com/office/powerpoint/2010/main" val="3549069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5397955-4248-471B-8B1A-F76716C74E77}"/>
              </a:ext>
            </a:extLst>
          </p:cNvPr>
          <p:cNvPicPr>
            <a:picLocks noChangeAspect="1"/>
          </p:cNvPicPr>
          <p:nvPr/>
        </p:nvPicPr>
        <p:blipFill rotWithShape="1">
          <a:blip r:embed="rId3"/>
          <a:srcRect l="4439" t="4271" r="4892" b="7184"/>
          <a:stretch/>
        </p:blipFill>
        <p:spPr>
          <a:xfrm>
            <a:off x="4716406" y="117495"/>
            <a:ext cx="7404573" cy="6611917"/>
          </a:xfrm>
          <a:prstGeom prst="rect">
            <a:avLst/>
          </a:prstGeom>
        </p:spPr>
      </p:pic>
      <p:sp>
        <p:nvSpPr>
          <p:cNvPr id="3" name="TextBox 2">
            <a:extLst>
              <a:ext uri="{FF2B5EF4-FFF2-40B4-BE49-F238E27FC236}">
                <a16:creationId xmlns:a16="http://schemas.microsoft.com/office/drawing/2014/main" id="{7E70BE62-D966-4953-83ED-118234F2277B}"/>
              </a:ext>
            </a:extLst>
          </p:cNvPr>
          <p:cNvSpPr txBox="1"/>
          <p:nvPr/>
        </p:nvSpPr>
        <p:spPr>
          <a:xfrm>
            <a:off x="9809826" y="275207"/>
            <a:ext cx="1260630" cy="584775"/>
          </a:xfrm>
          <a:prstGeom prst="rect">
            <a:avLst/>
          </a:prstGeom>
          <a:noFill/>
        </p:spPr>
        <p:txBody>
          <a:bodyPr wrap="square" rtlCol="0">
            <a:spAutoFit/>
          </a:bodyPr>
          <a:lstStyle/>
          <a:p>
            <a:r>
              <a:rPr lang="en-US" sz="3200" b="1" dirty="0"/>
              <a:t>today</a:t>
            </a:r>
          </a:p>
        </p:txBody>
      </p:sp>
      <p:sp>
        <p:nvSpPr>
          <p:cNvPr id="4" name="TextBox 3">
            <a:extLst>
              <a:ext uri="{FF2B5EF4-FFF2-40B4-BE49-F238E27FC236}">
                <a16:creationId xmlns:a16="http://schemas.microsoft.com/office/drawing/2014/main" id="{A38DFB2A-B57D-484D-A8BC-851BCDB50C45}"/>
              </a:ext>
            </a:extLst>
          </p:cNvPr>
          <p:cNvSpPr txBox="1"/>
          <p:nvPr/>
        </p:nvSpPr>
        <p:spPr>
          <a:xfrm>
            <a:off x="71021" y="88777"/>
            <a:ext cx="4620799" cy="6640635"/>
          </a:xfrm>
          <a:prstGeom prst="rect">
            <a:avLst/>
          </a:prstGeom>
          <a:solidFill>
            <a:schemeClr val="accent5"/>
          </a:solidFill>
        </p:spPr>
        <p:txBody>
          <a:bodyPr vert="horz" lIns="91440" tIns="45720" rIns="91440" bIns="45720" rtlCol="0">
            <a:normAutofit fontScale="32500" lnSpcReduction="20000"/>
          </a:bodyPr>
          <a:lstStyle/>
          <a:p>
            <a:pPr>
              <a:lnSpc>
                <a:spcPct val="90000"/>
              </a:lnSpc>
              <a:spcAft>
                <a:spcPts val="600"/>
              </a:spcAft>
            </a:pPr>
            <a:r>
              <a:rPr lang="en-US" sz="5500" b="1" dirty="0">
                <a:solidFill>
                  <a:schemeClr val="bg1">
                    <a:alpha val="60000"/>
                  </a:schemeClr>
                </a:solidFill>
              </a:rPr>
              <a:t> </a:t>
            </a:r>
            <a:r>
              <a:rPr lang="en-US" sz="8600" b="1" dirty="0">
                <a:solidFill>
                  <a:schemeClr val="tx1">
                    <a:alpha val="60000"/>
                  </a:schemeClr>
                </a:solidFill>
              </a:rPr>
              <a:t>Non-Proliferation Treaty 1970 </a:t>
            </a:r>
          </a:p>
          <a:p>
            <a:pPr>
              <a:lnSpc>
                <a:spcPct val="90000"/>
              </a:lnSpc>
              <a:spcAft>
                <a:spcPts val="600"/>
              </a:spcAft>
            </a:pPr>
            <a:endParaRPr lang="en-US" sz="5500" b="1" dirty="0">
              <a:solidFill>
                <a:schemeClr val="bg1">
                  <a:alpha val="60000"/>
                </a:schemeClr>
              </a:solidFill>
            </a:endParaRPr>
          </a:p>
          <a:p>
            <a:pPr>
              <a:lnSpc>
                <a:spcPct val="90000"/>
              </a:lnSpc>
              <a:spcAft>
                <a:spcPts val="600"/>
              </a:spcAft>
            </a:pPr>
            <a:r>
              <a:rPr lang="en-US" sz="6200" b="1" dirty="0">
                <a:solidFill>
                  <a:schemeClr val="tx1">
                    <a:alpha val="60000"/>
                  </a:schemeClr>
                </a:solidFill>
              </a:rPr>
              <a:t>- United States had 26,008 nukes</a:t>
            </a:r>
          </a:p>
          <a:p>
            <a:pPr>
              <a:lnSpc>
                <a:spcPct val="90000"/>
              </a:lnSpc>
              <a:spcAft>
                <a:spcPts val="600"/>
              </a:spcAft>
            </a:pPr>
            <a:r>
              <a:rPr lang="en-US" sz="6200" b="1" dirty="0">
                <a:solidFill>
                  <a:schemeClr val="tx1">
                    <a:alpha val="60000"/>
                  </a:schemeClr>
                </a:solidFill>
              </a:rPr>
              <a:t> -Russian Federation had 11,643  </a:t>
            </a:r>
          </a:p>
          <a:p>
            <a:pPr>
              <a:lnSpc>
                <a:spcPct val="90000"/>
              </a:lnSpc>
              <a:spcAft>
                <a:spcPts val="600"/>
              </a:spcAft>
            </a:pPr>
            <a:r>
              <a:rPr lang="en-US" sz="6200" b="1" dirty="0">
                <a:solidFill>
                  <a:schemeClr val="tx1">
                    <a:alpha val="60000"/>
                  </a:schemeClr>
                </a:solidFill>
              </a:rPr>
              <a:t> -United Kingdom had 394</a:t>
            </a:r>
          </a:p>
          <a:p>
            <a:pPr>
              <a:lnSpc>
                <a:spcPct val="90000"/>
              </a:lnSpc>
              <a:spcAft>
                <a:spcPts val="600"/>
              </a:spcAft>
            </a:pPr>
            <a:r>
              <a:rPr lang="en-US" sz="6200" b="1" dirty="0">
                <a:solidFill>
                  <a:schemeClr val="tx1">
                    <a:alpha val="60000"/>
                  </a:schemeClr>
                </a:solidFill>
              </a:rPr>
              <a:t>-China had 75</a:t>
            </a:r>
          </a:p>
          <a:p>
            <a:pPr>
              <a:lnSpc>
                <a:spcPct val="90000"/>
              </a:lnSpc>
              <a:spcAft>
                <a:spcPts val="600"/>
              </a:spcAft>
            </a:pPr>
            <a:r>
              <a:rPr lang="en-US" sz="6200" b="1" dirty="0">
                <a:solidFill>
                  <a:schemeClr val="tx1">
                    <a:alpha val="60000"/>
                  </a:schemeClr>
                </a:solidFill>
              </a:rPr>
              <a:t>-France had 36</a:t>
            </a:r>
          </a:p>
          <a:p>
            <a:pPr indent="-228600">
              <a:lnSpc>
                <a:spcPct val="90000"/>
              </a:lnSpc>
              <a:spcAft>
                <a:spcPts val="600"/>
              </a:spcAft>
              <a:buFont typeface="Arial" panose="020B0604020202020204" pitchFamily="34" charset="0"/>
              <a:buChar char="•"/>
            </a:pPr>
            <a:endParaRPr lang="en-US" sz="6200" b="1" dirty="0">
              <a:solidFill>
                <a:schemeClr val="tx1">
                  <a:alpha val="60000"/>
                </a:schemeClr>
              </a:solidFill>
            </a:endParaRPr>
          </a:p>
          <a:p>
            <a:pPr>
              <a:lnSpc>
                <a:spcPct val="90000"/>
              </a:lnSpc>
              <a:spcAft>
                <a:spcPts val="600"/>
              </a:spcAft>
            </a:pPr>
            <a:r>
              <a:rPr lang="en-US" sz="6200" b="1" dirty="0">
                <a:solidFill>
                  <a:schemeClr val="tx1">
                    <a:alpha val="60000"/>
                  </a:schemeClr>
                </a:solidFill>
              </a:rPr>
              <a:t>- share peaceful uses of nuclear energy </a:t>
            </a:r>
          </a:p>
          <a:p>
            <a:pPr>
              <a:lnSpc>
                <a:spcPct val="90000"/>
              </a:lnSpc>
              <a:spcAft>
                <a:spcPts val="600"/>
              </a:spcAft>
            </a:pPr>
            <a:r>
              <a:rPr lang="en-US" sz="6200" b="1" dirty="0">
                <a:solidFill>
                  <a:schemeClr val="tx1">
                    <a:alpha val="60000"/>
                  </a:schemeClr>
                </a:solidFill>
              </a:rPr>
              <a:t>- no new nations would develop nuclear   weapons </a:t>
            </a:r>
          </a:p>
          <a:p>
            <a:pPr>
              <a:lnSpc>
                <a:spcPct val="90000"/>
              </a:lnSpc>
              <a:spcAft>
                <a:spcPts val="600"/>
              </a:spcAft>
            </a:pPr>
            <a:r>
              <a:rPr lang="en-US" sz="6200" b="1" dirty="0">
                <a:solidFill>
                  <a:schemeClr val="tx1">
                    <a:alpha val="60000"/>
                  </a:schemeClr>
                </a:solidFill>
              </a:rPr>
              <a:t>- promised to pursue mutual warhead reductions  to complete nuclear disarmament</a:t>
            </a:r>
          </a:p>
          <a:p>
            <a:pPr indent="-228600">
              <a:lnSpc>
                <a:spcPct val="90000"/>
              </a:lnSpc>
              <a:spcAft>
                <a:spcPts val="600"/>
              </a:spcAft>
              <a:buFont typeface="Arial" panose="020B0604020202020204" pitchFamily="34" charset="0"/>
              <a:buChar char="•"/>
            </a:pPr>
            <a:endParaRPr lang="en-US" sz="6200" b="1" dirty="0">
              <a:solidFill>
                <a:schemeClr val="tx1">
                  <a:alpha val="60000"/>
                </a:schemeClr>
              </a:solidFill>
            </a:endParaRPr>
          </a:p>
          <a:p>
            <a:pPr>
              <a:lnSpc>
                <a:spcPct val="90000"/>
              </a:lnSpc>
              <a:spcAft>
                <a:spcPts val="600"/>
              </a:spcAft>
            </a:pPr>
            <a:r>
              <a:rPr lang="en-US" sz="6200" b="1" dirty="0">
                <a:solidFill>
                  <a:schemeClr val="tx1">
                    <a:alpha val="60000"/>
                  </a:schemeClr>
                </a:solidFill>
              </a:rPr>
              <a:t>But the nuclear virus spread to Israel, Pakistan, India, and North Korea            →</a:t>
            </a:r>
          </a:p>
          <a:p>
            <a:pPr>
              <a:lnSpc>
                <a:spcPct val="90000"/>
              </a:lnSpc>
              <a:spcAft>
                <a:spcPts val="600"/>
              </a:spcAft>
            </a:pPr>
            <a:r>
              <a:rPr lang="en-US" sz="6200" b="1" dirty="0">
                <a:solidFill>
                  <a:schemeClr val="tx1">
                    <a:alpha val="60000"/>
                  </a:schemeClr>
                </a:solidFill>
              </a:rPr>
              <a:t>                                                                         </a:t>
            </a:r>
          </a:p>
          <a:p>
            <a:pPr>
              <a:lnSpc>
                <a:spcPct val="90000"/>
              </a:lnSpc>
              <a:spcAft>
                <a:spcPts val="600"/>
              </a:spcAft>
            </a:pPr>
            <a:r>
              <a:rPr lang="en-US" sz="6200" b="1" dirty="0">
                <a:solidFill>
                  <a:schemeClr val="tx1">
                    <a:alpha val="60000"/>
                  </a:schemeClr>
                </a:solidFill>
              </a:rPr>
              <a:t>-We are now engaged in a new arms race, taking the threat to a whole new level.  </a:t>
            </a:r>
          </a:p>
          <a:p>
            <a:pPr>
              <a:lnSpc>
                <a:spcPct val="90000"/>
              </a:lnSpc>
              <a:spcAft>
                <a:spcPts val="600"/>
              </a:spcAft>
            </a:pPr>
            <a:r>
              <a:rPr lang="en-US" sz="6200" b="1" dirty="0">
                <a:solidFill>
                  <a:schemeClr val="tx1">
                    <a:alpha val="60000"/>
                  </a:schemeClr>
                </a:solidFill>
              </a:rPr>
              <a:t>   </a:t>
            </a:r>
          </a:p>
          <a:p>
            <a:pPr>
              <a:lnSpc>
                <a:spcPct val="90000"/>
              </a:lnSpc>
              <a:spcAft>
                <a:spcPts val="600"/>
              </a:spcAft>
            </a:pPr>
            <a:r>
              <a:rPr lang="en-US" sz="6200" b="1" dirty="0">
                <a:solidFill>
                  <a:schemeClr val="tx1">
                    <a:alpha val="60000"/>
                  </a:schemeClr>
                </a:solidFill>
              </a:rPr>
              <a:t>                  “Modernization”</a:t>
            </a:r>
          </a:p>
          <a:p>
            <a:pPr indent="-228600">
              <a:lnSpc>
                <a:spcPct val="90000"/>
              </a:lnSpc>
              <a:spcAft>
                <a:spcPts val="600"/>
              </a:spcAft>
              <a:buFont typeface="Arial" panose="020B0604020202020204" pitchFamily="34" charset="0"/>
              <a:buChar char="•"/>
            </a:pPr>
            <a:endParaRPr lang="en-US" sz="800" dirty="0">
              <a:solidFill>
                <a:schemeClr val="bg1">
                  <a:alpha val="60000"/>
                </a:schemeClr>
              </a:solidFill>
            </a:endParaRPr>
          </a:p>
        </p:txBody>
      </p:sp>
    </p:spTree>
    <p:extLst>
      <p:ext uri="{BB962C8B-B14F-4D97-AF65-F5344CB8AC3E}">
        <p14:creationId xmlns:p14="http://schemas.microsoft.com/office/powerpoint/2010/main" val="145629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365AC3-76BD-4BE2-9CDE-33CE27F3A9EF}"/>
              </a:ext>
            </a:extLst>
          </p:cNvPr>
          <p:cNvSpPr txBox="1"/>
          <p:nvPr/>
        </p:nvSpPr>
        <p:spPr>
          <a:xfrm>
            <a:off x="2752079" y="834501"/>
            <a:ext cx="5797117" cy="3139321"/>
          </a:xfrm>
          <a:prstGeom prst="rect">
            <a:avLst/>
          </a:prstGeom>
          <a:noFill/>
        </p:spPr>
        <p:txBody>
          <a:bodyPr wrap="square" rtlCol="0">
            <a:spAutoFit/>
          </a:bodyPr>
          <a:lstStyle/>
          <a:p>
            <a:pPr algn="ctr"/>
            <a:r>
              <a:rPr lang="en-US" dirty="0"/>
              <a:t>So far, the </a:t>
            </a:r>
            <a:r>
              <a:rPr lang="en-US" b="1" dirty="0"/>
              <a:t>NPT</a:t>
            </a:r>
            <a:r>
              <a:rPr lang="en-US" dirty="0"/>
              <a:t> and Blind Luck have kept us safe from global nuclear catastrophe.</a:t>
            </a:r>
          </a:p>
          <a:p>
            <a:pPr algn="ctr"/>
            <a:endParaRPr lang="en-US" dirty="0"/>
          </a:p>
          <a:p>
            <a:pPr algn="ctr"/>
            <a:r>
              <a:rPr lang="en-US" dirty="0"/>
              <a:t>Total numbers of nukes may have decreased, but the destructive potential of remaining warheads is far greater now.</a:t>
            </a:r>
          </a:p>
          <a:p>
            <a:pPr algn="ctr"/>
            <a:endParaRPr lang="en-US" dirty="0"/>
          </a:p>
          <a:p>
            <a:pPr algn="ctr"/>
            <a:endParaRPr lang="en-US" dirty="0"/>
          </a:p>
          <a:p>
            <a:pPr algn="ctr"/>
            <a:r>
              <a:rPr lang="en-US" dirty="0"/>
              <a:t>Next up:</a:t>
            </a:r>
          </a:p>
          <a:p>
            <a:pPr algn="ctr"/>
            <a:endParaRPr lang="en-US" dirty="0"/>
          </a:p>
          <a:p>
            <a:pPr algn="ctr"/>
            <a:r>
              <a:rPr lang="en-US" dirty="0"/>
              <a:t>US Government’s internal  </a:t>
            </a:r>
            <a:r>
              <a:rPr lang="en-US" b="1" dirty="0"/>
              <a:t>Nuclear Posture Review</a:t>
            </a:r>
          </a:p>
        </p:txBody>
      </p:sp>
    </p:spTree>
    <p:extLst>
      <p:ext uri="{BB962C8B-B14F-4D97-AF65-F5344CB8AC3E}">
        <p14:creationId xmlns:p14="http://schemas.microsoft.com/office/powerpoint/2010/main" val="901997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9DB430-ADE0-449C-AD0B-8B1E842D7963}"/>
              </a:ext>
            </a:extLst>
          </p:cNvPr>
          <p:cNvSpPr txBox="1"/>
          <p:nvPr/>
        </p:nvSpPr>
        <p:spPr>
          <a:xfrm>
            <a:off x="1438182" y="577838"/>
            <a:ext cx="7048869" cy="3785652"/>
          </a:xfrm>
          <a:prstGeom prst="rect">
            <a:avLst/>
          </a:prstGeom>
          <a:noFill/>
        </p:spPr>
        <p:txBody>
          <a:bodyPr wrap="square" rtlCol="0">
            <a:spAutoFit/>
          </a:bodyPr>
          <a:lstStyle/>
          <a:p>
            <a:pPr algn="ctr"/>
            <a:r>
              <a:rPr lang="en-US" sz="2400" b="1" dirty="0"/>
              <a:t>Nuclear Posture Review   </a:t>
            </a:r>
            <a:endParaRPr lang="en-US" sz="2400" b="1" dirty="0">
              <a:solidFill>
                <a:srgbClr val="FF0000"/>
              </a:solidFill>
            </a:endParaRPr>
          </a:p>
          <a:p>
            <a:pPr algn="ctr"/>
            <a:r>
              <a:rPr lang="en-US" dirty="0"/>
              <a:t>Regular re-assessment of how many nuclear weapons the US has, what types of warheads and carrying vehicles, and whether they meet the strategic needs at the time.</a:t>
            </a:r>
          </a:p>
          <a:p>
            <a:pPr algn="ctr"/>
            <a:endParaRPr lang="en-US" dirty="0"/>
          </a:p>
          <a:p>
            <a:pPr algn="ctr"/>
            <a:r>
              <a:rPr lang="en-US" dirty="0"/>
              <a:t>It is no surprise that every review has demanded  more funding for nukes. </a:t>
            </a:r>
          </a:p>
          <a:p>
            <a:pPr algn="ctr"/>
            <a:endParaRPr lang="en-US" dirty="0"/>
          </a:p>
          <a:p>
            <a:pPr algn="ctr"/>
            <a:r>
              <a:rPr lang="en-US" dirty="0"/>
              <a:t>Who is making these decisions?</a:t>
            </a:r>
          </a:p>
          <a:p>
            <a:pPr algn="ctr"/>
            <a:endParaRPr lang="en-US" dirty="0"/>
          </a:p>
          <a:p>
            <a:pPr algn="ctr"/>
            <a:r>
              <a:rPr lang="en-US" dirty="0"/>
              <a:t>Who is benefitting?</a:t>
            </a:r>
          </a:p>
          <a:p>
            <a:pPr algn="ctr"/>
            <a:endParaRPr lang="en-US" dirty="0"/>
          </a:p>
          <a:p>
            <a:pPr algn="ctr"/>
            <a:endParaRPr lang="en-US" dirty="0"/>
          </a:p>
          <a:p>
            <a:pPr algn="ctr"/>
            <a:r>
              <a:rPr lang="en-US" dirty="0"/>
              <a:t>Who pays?</a:t>
            </a:r>
          </a:p>
        </p:txBody>
      </p:sp>
      <p:sp>
        <p:nvSpPr>
          <p:cNvPr id="3" name="Rectangle: Rounded Corners 2">
            <a:extLst>
              <a:ext uri="{FF2B5EF4-FFF2-40B4-BE49-F238E27FC236}">
                <a16:creationId xmlns:a16="http://schemas.microsoft.com/office/drawing/2014/main" id="{F532DBC2-8876-4B77-AC01-9CC2DFC4712A}"/>
              </a:ext>
            </a:extLst>
          </p:cNvPr>
          <p:cNvSpPr/>
          <p:nvPr/>
        </p:nvSpPr>
        <p:spPr>
          <a:xfrm>
            <a:off x="1677880" y="4982162"/>
            <a:ext cx="2905960" cy="1298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 Taxpayers</a:t>
            </a:r>
          </a:p>
        </p:txBody>
      </p:sp>
      <p:sp>
        <p:nvSpPr>
          <p:cNvPr id="4" name="Oval 3">
            <a:extLst>
              <a:ext uri="{FF2B5EF4-FFF2-40B4-BE49-F238E27FC236}">
                <a16:creationId xmlns:a16="http://schemas.microsoft.com/office/drawing/2014/main" id="{1EF79FD0-FF6F-4BA4-ACE4-10DC00AD388A}"/>
              </a:ext>
            </a:extLst>
          </p:cNvPr>
          <p:cNvSpPr/>
          <p:nvPr/>
        </p:nvSpPr>
        <p:spPr>
          <a:xfrm>
            <a:off x="8250312" y="4163298"/>
            <a:ext cx="2503505" cy="22630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Threatened</a:t>
            </a:r>
          </a:p>
          <a:p>
            <a:pPr algn="ctr"/>
            <a:r>
              <a:rPr lang="en-US" dirty="0"/>
              <a:t>Peace and Security of the</a:t>
            </a:r>
          </a:p>
          <a:p>
            <a:pPr algn="ctr"/>
            <a:r>
              <a:rPr lang="en-US" dirty="0"/>
              <a:t>Whole</a:t>
            </a:r>
          </a:p>
          <a:p>
            <a:pPr algn="ctr"/>
            <a:r>
              <a:rPr lang="en-US" dirty="0"/>
              <a:t>World </a:t>
            </a:r>
          </a:p>
          <a:p>
            <a:pPr algn="ctr"/>
            <a:endParaRPr lang="en-US" dirty="0"/>
          </a:p>
        </p:txBody>
      </p:sp>
      <p:sp>
        <p:nvSpPr>
          <p:cNvPr id="5" name="Pentagon 4">
            <a:extLst>
              <a:ext uri="{FF2B5EF4-FFF2-40B4-BE49-F238E27FC236}">
                <a16:creationId xmlns:a16="http://schemas.microsoft.com/office/drawing/2014/main" id="{0F241F25-CD86-4251-9B42-3286E0B13E12}"/>
              </a:ext>
            </a:extLst>
          </p:cNvPr>
          <p:cNvSpPr/>
          <p:nvPr/>
        </p:nvSpPr>
        <p:spPr>
          <a:xfrm>
            <a:off x="131685" y="2236624"/>
            <a:ext cx="2229775" cy="2126865"/>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Defense</a:t>
            </a:r>
          </a:p>
          <a:p>
            <a:pPr algn="ctr"/>
            <a:r>
              <a:rPr lang="en-US" dirty="0"/>
              <a:t>Department</a:t>
            </a:r>
          </a:p>
        </p:txBody>
      </p:sp>
      <p:sp>
        <p:nvSpPr>
          <p:cNvPr id="6" name="Isosceles Triangle 5">
            <a:extLst>
              <a:ext uri="{FF2B5EF4-FFF2-40B4-BE49-F238E27FC236}">
                <a16:creationId xmlns:a16="http://schemas.microsoft.com/office/drawing/2014/main" id="{7E51FAF1-71B7-4EC4-B73E-5A9D6AC7FC89}"/>
              </a:ext>
            </a:extLst>
          </p:cNvPr>
          <p:cNvSpPr/>
          <p:nvPr/>
        </p:nvSpPr>
        <p:spPr>
          <a:xfrm>
            <a:off x="8096433" y="1896173"/>
            <a:ext cx="3145656" cy="1873983"/>
          </a:xfrm>
          <a:prstGeom prst="triangle">
            <a:avLst>
              <a:gd name="adj" fmla="val 503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Arms</a:t>
            </a:r>
          </a:p>
          <a:p>
            <a:pPr algn="ctr"/>
            <a:r>
              <a:rPr lang="en-US" dirty="0"/>
              <a:t>Manufacturers</a:t>
            </a:r>
          </a:p>
        </p:txBody>
      </p:sp>
      <p:sp>
        <p:nvSpPr>
          <p:cNvPr id="7" name="Ribbon: Curved and Tilted Down 6">
            <a:extLst>
              <a:ext uri="{FF2B5EF4-FFF2-40B4-BE49-F238E27FC236}">
                <a16:creationId xmlns:a16="http://schemas.microsoft.com/office/drawing/2014/main" id="{E60624EF-8C72-4B00-A2A5-B8D853B69719}"/>
              </a:ext>
            </a:extLst>
          </p:cNvPr>
          <p:cNvSpPr/>
          <p:nvPr/>
        </p:nvSpPr>
        <p:spPr>
          <a:xfrm>
            <a:off x="8487051" y="287369"/>
            <a:ext cx="3346882" cy="1318335"/>
          </a:xfrm>
          <a:prstGeom prst="ellipse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Presidential</a:t>
            </a:r>
          </a:p>
          <a:p>
            <a:pPr algn="ctr"/>
            <a:r>
              <a:rPr lang="en-US" dirty="0"/>
              <a:t>Legacy</a:t>
            </a:r>
          </a:p>
        </p:txBody>
      </p:sp>
      <p:sp>
        <p:nvSpPr>
          <p:cNvPr id="9" name="TextBox 8">
            <a:extLst>
              <a:ext uri="{FF2B5EF4-FFF2-40B4-BE49-F238E27FC236}">
                <a16:creationId xmlns:a16="http://schemas.microsoft.com/office/drawing/2014/main" id="{404687EB-3C1D-46BF-A626-0AA831854D2D}"/>
              </a:ext>
            </a:extLst>
          </p:cNvPr>
          <p:cNvSpPr txBox="1"/>
          <p:nvPr/>
        </p:nvSpPr>
        <p:spPr>
          <a:xfrm>
            <a:off x="5344357" y="5552823"/>
            <a:ext cx="2263804" cy="369332"/>
          </a:xfrm>
          <a:prstGeom prst="rect">
            <a:avLst/>
          </a:prstGeom>
          <a:noFill/>
        </p:spPr>
        <p:txBody>
          <a:bodyPr wrap="square" rtlCol="0">
            <a:spAutoFit/>
          </a:bodyPr>
          <a:lstStyle/>
          <a:p>
            <a:r>
              <a:rPr lang="en-US" dirty="0"/>
              <a:t>Who really pays?</a:t>
            </a:r>
          </a:p>
        </p:txBody>
      </p:sp>
    </p:spTree>
    <p:extLst>
      <p:ext uri="{BB962C8B-B14F-4D97-AF65-F5344CB8AC3E}">
        <p14:creationId xmlns:p14="http://schemas.microsoft.com/office/powerpoint/2010/main" val="19029647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44825</TotalTime>
  <Words>3015</Words>
  <Application>Microsoft Office PowerPoint</Application>
  <PresentationFormat>Widescreen</PresentationFormat>
  <Paragraphs>359</Paragraphs>
  <Slides>24</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Merriweather</vt:lpstr>
      <vt:lpstr>Office Theme</vt:lpstr>
      <vt:lpstr>PowerPoint Presentation</vt:lpstr>
      <vt:lpstr>PowerPoint Presentation</vt:lpstr>
      <vt:lpstr>PowerPoint Presentation</vt:lpstr>
      <vt:lpstr>He is 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 is Us</dc:title>
  <dc:creator>tracy powell</dc:creator>
  <cp:lastModifiedBy>tracy powell</cp:lastModifiedBy>
  <cp:revision>153</cp:revision>
  <dcterms:created xsi:type="dcterms:W3CDTF">2021-09-13T18:09:45Z</dcterms:created>
  <dcterms:modified xsi:type="dcterms:W3CDTF">2021-11-15T20:52:02Z</dcterms:modified>
</cp:coreProperties>
</file>